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</p:sldIdLst>
  <p:sldSz cy="5143500" cx="9144000"/>
  <p:notesSz cx="6858000" cy="9144000"/>
  <p:embeddedFontLst>
    <p:embeddedFont>
      <p:font typeface="Nunito"/>
      <p:regular r:id="rId79"/>
      <p:bold r:id="rId80"/>
      <p:italic r:id="rId81"/>
      <p:boldItalic r:id="rId82"/>
    </p:embeddedFont>
    <p:embeddedFont>
      <p:font typeface="Maven Pro"/>
      <p:regular r:id="rId83"/>
      <p:bold r:id="rId8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25E0C66-E9BA-452C-BB85-4C4EA8E8692E}">
  <a:tblStyle styleId="{B25E0C66-E9BA-452C-BB85-4C4EA8E8692E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FC16F7B-CDEE-492F-B76B-63C42DE6456D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84" Type="http://schemas.openxmlformats.org/officeDocument/2006/relationships/font" Target="fonts/MavenPro-bold.fntdata"/><Relationship Id="rId83" Type="http://schemas.openxmlformats.org/officeDocument/2006/relationships/font" Target="fonts/MavenPro-regular.fntdata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Nunito-bold.fntdata"/><Relationship Id="rId82" Type="http://schemas.openxmlformats.org/officeDocument/2006/relationships/font" Target="fonts/Nunito-boldItalic.fntdata"/><Relationship Id="rId81" Type="http://schemas.openxmlformats.org/officeDocument/2006/relationships/font" Target="fonts/Nuni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31" Type="http://schemas.openxmlformats.org/officeDocument/2006/relationships/slide" Target="slides/slide26.xml"/><Relationship Id="rId75" Type="http://schemas.openxmlformats.org/officeDocument/2006/relationships/slide" Target="slides/slide70.xml"/><Relationship Id="rId30" Type="http://schemas.openxmlformats.org/officeDocument/2006/relationships/slide" Target="slides/slide25.xml"/><Relationship Id="rId74" Type="http://schemas.openxmlformats.org/officeDocument/2006/relationships/slide" Target="slides/slide69.xml"/><Relationship Id="rId33" Type="http://schemas.openxmlformats.org/officeDocument/2006/relationships/slide" Target="slides/slide28.xml"/><Relationship Id="rId77" Type="http://schemas.openxmlformats.org/officeDocument/2006/relationships/slide" Target="slides/slide72.xml"/><Relationship Id="rId32" Type="http://schemas.openxmlformats.org/officeDocument/2006/relationships/slide" Target="slides/slide27.xml"/><Relationship Id="rId76" Type="http://schemas.openxmlformats.org/officeDocument/2006/relationships/slide" Target="slides/slide71.xml"/><Relationship Id="rId35" Type="http://schemas.openxmlformats.org/officeDocument/2006/relationships/slide" Target="slides/slide30.xml"/><Relationship Id="rId79" Type="http://schemas.openxmlformats.org/officeDocument/2006/relationships/font" Target="fonts/Nunito-regular.fntdata"/><Relationship Id="rId34" Type="http://schemas.openxmlformats.org/officeDocument/2006/relationships/slide" Target="slides/slide29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slide" Target="slides/slide61.xml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68" Type="http://schemas.openxmlformats.org/officeDocument/2006/relationships/slide" Target="slides/slide63.xml"/><Relationship Id="rId23" Type="http://schemas.openxmlformats.org/officeDocument/2006/relationships/slide" Target="slides/slide18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slide" Target="slides/slide64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b21c7ab64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b21c7ab64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21c7ab648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b21c7ab648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b21c7ab64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b21c7ab64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b21c7ab648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b21c7ab648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21c7ab648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21c7ab648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b21c7ab64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b21c7ab64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去!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b21c7ab648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b21c7ab648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af035375c8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af035375c8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af035375c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af035375c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af035375c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af035375c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b2422a836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b2422a836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af035375c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af035375c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yann lecun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a7a425787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a7a425787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b21c7ab64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b21c7ab64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a7a425787f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a7a425787f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gaussion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a7a425787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a7a425787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b045255b29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b045255b29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b045255b29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b045255b29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找結合的圖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b045255b29_1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b045255b29_1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b045255b29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b045255b29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利用各式各樣的filter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b045255b29_1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b045255b29_1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b21c7ab64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b21c7ab64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045255b29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045255b29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a7a425787f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a7a425787f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b045255b29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b045255b29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a7a425787f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a7a425787f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講運作方式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找動畫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找個經kernel後的圖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af559fcf9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af559fcf9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a7a425787f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a7a425787f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stride(步長)：控制cross-correlation的步長，可以設為1個int型數或者一個(int, int)型的tuple。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b21c7ab64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b21c7ab64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a95c43a53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4" name="Google Shape;544;ga95c43a53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af559fcf97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af559fcf9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af559fcf97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af559fcf9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家avg pooling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21c7ab64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21c7ab6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給網址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b21c7ab648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b21c7ab648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af559fcf97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af559fcf97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b045255b29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b045255b29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b21c7ab648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b21c7ab648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af559fcf97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af559fcf97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af559fcf97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af559fcf97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af559fcf97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af559fcf97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af559fcf97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af559fcf97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加tanh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b04604a649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b04604a649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神經元 分開softmax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b22dd01b5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b22dd01b5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21c7ab648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21c7ab648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b045255b29_1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3" name="Google Shape;663;gb045255b29_1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a9002041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a9002041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b045255b29_1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b045255b29_1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 extraction</a:t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b088cc07ac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9" name="Google Shape;689;gb088cc07ac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補圖 球滾山坡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 </a:t>
            </a:r>
            <a:r>
              <a:rPr lang="zh-TW"/>
              <a:t>對應L對W做篇為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這裡多了一個 Vt 的參數，可以將他想像成「方向速度」，會跟上一次的更新有關，如果上一次的梯度跟這次同方向的話，|Vt|(速度)會越來越大(代表梯度增強)，W參數的更新梯度便會越來越快，如果方向不同，|Vt|便會比上次更小(梯度減弱)，W參數的更新梯度便會變小， β 可以想像成空氣阻力或是地面摩擦力，通常設定成0.9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V為LR做調整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對於Optimizer來說，learning rate(學習率) </a:t>
            </a:r>
            <a:r>
              <a:rPr b="1" i="1" lang="zh-TW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η </a:t>
            </a:r>
            <a:r>
              <a:rPr lang="zh-TW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相當的重要，太小會花費太多時間學習，太大有可能會造成overfitting，無法正確學習，前面幾種Optimizer的學習率 </a:t>
            </a:r>
            <a:r>
              <a:rPr b="1" i="1" lang="zh-TW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η</a:t>
            </a:r>
            <a:r>
              <a:rPr lang="zh-TW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，都為固定值，而AdaGrad就是會依照梯度去調整 learning rate </a:t>
            </a:r>
            <a:r>
              <a:rPr b="1" i="1" lang="zh-TW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η </a:t>
            </a:r>
            <a:r>
              <a:rPr lang="zh-TW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的優化器，Ada對我來說就是Adaptive的意思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一步一步走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越接近目標走越小步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a95c43a5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a95c43a5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b088cc07ac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b088cc07ac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 extraction</a:t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f559fcf97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f559fcf97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目的:為了讓</a:t>
            </a:r>
            <a:r>
              <a:rPr lang="zh-TW">
                <a:solidFill>
                  <a:schemeClr val="dk1"/>
                </a:solidFill>
                <a:highlight>
                  <a:srgbClr val="FFFFFF"/>
                </a:highlight>
              </a:rPr>
              <a:t>Internal Covariate Shift 消失</a:t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f559fcf97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f559fcf97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同樣重要的項目可能因數值小被忽略被忽視</a:t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f559fcf9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f559fcf9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目的:為了讓</a:t>
            </a:r>
            <a:r>
              <a:rPr lang="zh-TW">
                <a:solidFill>
                  <a:schemeClr val="dk1"/>
                </a:solidFill>
                <a:highlight>
                  <a:srgbClr val="FFFFFF"/>
                </a:highlight>
              </a:rPr>
              <a:t>Internal Covariate Shift</a:t>
            </a:r>
            <a:r>
              <a:rPr lang="zh-TW">
                <a:solidFill>
                  <a:schemeClr val="dk1"/>
                </a:solidFill>
                <a:highlight>
                  <a:srgbClr val="FFFFFF"/>
                </a:highlight>
              </a:rPr>
              <a:t> 消失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導致每次的修正都有問題</a:t>
            </a:r>
            <a:endParaRPr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a800b4dcd8_1_9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a800b4dcd8_1_9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b21c7ab64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b21c7ab64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a7a425787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6" name="Google Shape;736;ga7a425787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b045255b29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b045255b29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b045255b29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b045255b29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b045255b29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b045255b29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b045255b29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4" name="Google Shape;774;gb045255b29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b045255b29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b045255b29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b045255b29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Google Shape;788;gb045255b29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b045255b29_1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b045255b29_1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b045255b29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b045255b29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gb045255b29_1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4" name="Google Shape;814;gb045255b29_1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換識cifer10 用其搭模型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21c7ab648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21c7ab648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af035375c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af035375c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VGG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優/缺點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VGG的架構簡單統一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證明較深的層數能提高效能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參數量龐大，計算資源需求高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訓練時間過長，難以調整參數</a:t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b0aa09c5e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7" name="Google Shape;827;gb0aa09c5e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gb0aa09c5e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3" name="Google Shape;833;gb0aa09c5e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a59f54ecb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a59f54ecb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21c7ab648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21c7ab64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b21c7ab648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b21c7ab648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3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" name="Google Shape;13;p2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" name="Google Shape;14;p2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Google Shape;15;p2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" name="Google Shape;23;p2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Google Shape;24;p2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" name="Google Shape;25;p2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29" name="Google Shape;29;p2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Google Shape;30;p2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2" name="Google Shape;32;p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Google Shape;33;p2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fmla="val 8244818" name="adj1"/>
                  <a:gd fmla="val 16246175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6" name="Google Shape;36;p2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Google Shape;38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0" name="Google Shape;40;p2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fmla="val 8801158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fmla="val 1255410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fmla="val 19376841" name="adj1"/>
                <a:gd fmla="val 16200000" name="adj2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2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2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142;p11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Google Shape;143;p11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Google Shape;144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48" name="Google Shape;148;p11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Google Shape;149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0" name="Google Shape;150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1" name="Google Shape;15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11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4" name="Google Shape;154;p11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Google Shape;155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11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59" name="Google Shape;159;p11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Google Shape;160;p11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1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11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3" name="Google Shape;163;p11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Google Shape;164;p11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11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11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11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11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69" name="Google Shape;169;p11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Google Shape;170;p11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1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11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11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4" name="Google Shape;174;p11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Google Shape;175;p11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11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11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78" name="Google Shape;178;p11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Google Shape;179;p11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0" name="Google Shape;180;p11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1" name="Google Shape;181;p1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11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3" name="Google Shape;183;p11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4" name="Google Shape;184;p11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Google Shape;185;p11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6" name="Google Shape;186;p11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7" name="Google Shape;187;p11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8" name="Google Shape;188;p11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89" name="Google Shape;189;p11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Google Shape;190;p11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1" name="Google Shape;191;p1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2" name="Google Shape;192;p11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3" name="Google Shape;193;p11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4" name="Google Shape;194;p11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Google Shape;195;p11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6" name="Google Shape;196;p11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97" name="Google Shape;197;p11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98" name="Google Shape;198;p11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Google Shape;199;p11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0" name="Google Shape;200;p11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1" name="Google Shape;201;p1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2" name="Google Shape;202;p11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3" name="Google Shape;203;p11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Google Shape;204;p11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" name="Google Shape;205;p11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6" name="Google Shape;206;p11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7" name="Google Shape;207;p11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08" name="Google Shape;208;p11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Google Shape;209;p11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0" name="Google Shape;210;p11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1" name="Google Shape;211;p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2" name="Google Shape;212;p11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3" name="Google Shape;213;p11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4" name="Google Shape;214;p11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Google Shape;215;p11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6" name="Google Shape;216;p11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7" name="Google Shape;217;p11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18" name="Google Shape;218;p11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19" name="Google Shape;219;p11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Google Shape;220;p11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1" name="Google Shape;221;p1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2" name="Google Shape;222;p11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3" name="Google Shape;223;p11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Google Shape;224;p11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5" name="Google Shape;225;p11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6" name="Google Shape;226;p11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27" name="Google Shape;227;p11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28" name="Google Shape;228;p11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Google Shape;229;p11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11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1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11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11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4" name="Google Shape;234;p11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Google Shape;235;p11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11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11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11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39" name="Google Shape;239;p11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Google Shape;240;p11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1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11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3" name="Google Shape;243;p11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Google Shape;244;p11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11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11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11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11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49" name="Google Shape;249;p11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Google Shape;250;p11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1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11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11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4" name="Google Shape;254;p11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Google Shape;255;p11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11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11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11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59" name="Google Shape;259;p11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Google Shape;260;p11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1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11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263" name="Google Shape;263;p11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Google Shape;264;p11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11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11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11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268" name="Google Shape;268;p11"/>
          <p:cNvSpPr txBox="1"/>
          <p:nvPr>
            <p:ph hasCustomPrompt="1" type="title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Google Shape;269;p11"/>
          <p:cNvSpPr txBox="1"/>
          <p:nvPr>
            <p:ph idx="1" type="body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0" name="Google Shape;270;p1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3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Google Shape;51;p3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Google Shape;52;p3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" name="Google Shape;53;p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4" name="Google Shape;54;p3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Google Shape;55;p3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" name="Google Shape;58;p3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Google Shape;59;p3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" name="Google Shape;60;p3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3" name="Google Shape;63;p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Google Shape;64;p3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Google Shape;65;p3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6" name="Google Shape;66;p3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7" name="Google Shape;67;p3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Google Shape;68;p3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" name="Google Shape;69;p3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" name="Google Shape;74;p3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5" name="Google Shape;75;p3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6" name="Google Shape;76;p3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Google Shape;77;p3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" name="Google Shape;78;p3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" name="Google Shape;79;p3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" name="Google Shape;80;p3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" name="Google Shape;81;p3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fmla="val 50000" name="adj1"/>
                  <a:gd fmla="val 0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82" name="Google Shape;82;p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9" name="Google Shape;89;p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0" name="Google Shape;90;p4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Google Shape;93;p5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5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5"/>
          <p:cNvSpPr txBox="1"/>
          <p:nvPr>
            <p:ph idx="1" type="body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7" name="Google Shape;97;p5"/>
          <p:cNvSpPr txBox="1"/>
          <p:nvPr>
            <p:ph idx="2" type="body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Google Shape;101;p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6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4" name="Google Shape;104;p6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7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Google Shape;107;p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7"/>
          <p:cNvSpPr txBox="1"/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7"/>
          <p:cNvSpPr txBox="1"/>
          <p:nvPr>
            <p:ph idx="1" type="body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1" name="Google Shape;111;p7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Google Shape;113;p8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Google Shape;114;p8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Google Shape;115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" name="Google Shape;116;p8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fmla="val 19376841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" name="Google Shape;117;p8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18" name="Google Shape;118;p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Google Shape;119;p8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" name="Google Shape;120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1" name="Google Shape;121;p8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22" name="Google Shape;122;p8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Google Shape;123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" name="Google Shape;124;p8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fmla="val 5699893" name="adj1"/>
                  <a:gd fmla="val 12313574" name="adj2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5" name="Google Shape;125;p8"/>
          <p:cNvSpPr txBox="1"/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6" name="Google Shape;126;p8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Google Shape;128;p9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Google Shape;129;p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9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" name="Google Shape;131;p9"/>
          <p:cNvSpPr txBox="1"/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2" name="Google Shape;132;p9"/>
          <p:cNvSpPr txBox="1"/>
          <p:nvPr>
            <p:ph idx="1" type="subTitle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33" name="Google Shape;133;p9"/>
          <p:cNvSpPr txBox="1"/>
          <p:nvPr>
            <p:ph idx="2" type="body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9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Google Shape;136;p10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Google Shape;137;p10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fmla="val 10792838" name="adj1"/>
                <a:gd fmla="val 16200000" name="adj2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9" name="Google Shape;139;p10"/>
          <p:cNvSpPr txBox="1"/>
          <p:nvPr>
            <p:ph idx="1" type="body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40" name="Google Shape;140;p10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omentu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b="1" sz="2800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Relationship Id="rId4" Type="http://schemas.openxmlformats.org/officeDocument/2006/relationships/image" Target="../media/image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slide" Target="/ppt/slides/slide63.xml"/><Relationship Id="rId4" Type="http://schemas.openxmlformats.org/officeDocument/2006/relationships/image" Target="../media/image1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gif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0.gif"/><Relationship Id="rId4" Type="http://schemas.openxmlformats.org/officeDocument/2006/relationships/slide" Target="/ppt/slides/slide6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4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4.gif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2.png"/><Relationship Id="rId4" Type="http://schemas.openxmlformats.org/officeDocument/2006/relationships/slide" Target="/ppt/slides/slide63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3.png"/><Relationship Id="rId4" Type="http://schemas.openxmlformats.org/officeDocument/2006/relationships/slide" Target="/ppt/slides/slide63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8.png"/><Relationship Id="rId4" Type="http://schemas.openxmlformats.org/officeDocument/2006/relationships/image" Target="../media/image25.png"/><Relationship Id="rId5" Type="http://schemas.openxmlformats.org/officeDocument/2006/relationships/slide" Target="/ppt/slides/slide63.xml"/><Relationship Id="rId6" Type="http://schemas.openxmlformats.org/officeDocument/2006/relationships/image" Target="../media/image21.png"/><Relationship Id="rId7" Type="http://schemas.openxmlformats.org/officeDocument/2006/relationships/image" Target="../media/image26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3.gif"/><Relationship Id="rId4" Type="http://schemas.openxmlformats.org/officeDocument/2006/relationships/image" Target="../media/image35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4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0.png"/><Relationship Id="rId4" Type="http://schemas.openxmlformats.org/officeDocument/2006/relationships/image" Target="../media/image36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pytorch.org/docs/stable/torchvision/transforms.html" TargetMode="External"/><Relationship Id="rId4" Type="http://schemas.openxmlformats.org/officeDocument/2006/relationships/image" Target="../media/image3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1.png"/><Relationship Id="rId4" Type="http://schemas.openxmlformats.org/officeDocument/2006/relationships/slide" Target="/ppt/slides/slide33.xml"/><Relationship Id="rId5" Type="http://schemas.openxmlformats.org/officeDocument/2006/relationships/slide" Target="/ppt/slides/slide47.xml"/><Relationship Id="rId6" Type="http://schemas.openxmlformats.org/officeDocument/2006/relationships/slide" Target="/ppt/slides/slide44.xml"/><Relationship Id="rId7" Type="http://schemas.openxmlformats.org/officeDocument/2006/relationships/slide" Target="/ppt/slides/slide41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6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2.png"/><Relationship Id="rId4" Type="http://schemas.openxmlformats.org/officeDocument/2006/relationships/slide" Target="/ppt/slides/slide50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8.png"/><Relationship Id="rId4" Type="http://schemas.openxmlformats.org/officeDocument/2006/relationships/image" Target="../media/image45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4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50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49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medium.com/@chenchoulo/convolution-neural-network-cnn-175d924bfcc1" TargetMode="External"/><Relationship Id="rId4" Type="http://schemas.openxmlformats.org/officeDocument/2006/relationships/hyperlink" Target="https://clay-atlas.com/blog/2019/09/28/%E4%BD%BF%E7%94%A8-cnn-%E9%80%B2%E8%A1%8C-mnist-%E7%9A%84%E6%89%8B%E5%AF%AB%E6%95%B8%E5%AD%97%E8%BE%A8%E8%AD%98-by-keras-%E5%AF%A6%E6%88%B0%E7%AF%87/" TargetMode="External"/><Relationship Id="rId5" Type="http://schemas.openxmlformats.org/officeDocument/2006/relationships/hyperlink" Target="https://medium.com/@rgnuj122/lenet%E6%89%8B%E6%8A%8A%E6%89%8B%E5%AF%A6%E4%BD%9C%E6%95%99%E5%AD%B8-1c2f149c822f" TargetMode="External"/><Relationship Id="rId6" Type="http://schemas.openxmlformats.org/officeDocument/2006/relationships/hyperlink" Target="https://medium.com/jameslearningnote/%E8%B3%87%E6%96%99%E5%88%86%E6%9E%90-%E6%A9%9F%E5%99%A8%E5%AD%B8%E7%BF%92-%E7%AC%AC5-1%E8%AC%9B-%E5%8D%B7%E7%A9%8D%E7%A5%9E%E7%B6%93%E7%B6%B2%E7%B5%A1%E4%BB%8B%E7%B4%B9-convolutional-neural-network-4f8249d65d4f" TargetMode="External"/><Relationship Id="rId7" Type="http://schemas.openxmlformats.org/officeDocument/2006/relationships/hyperlink" Target="https://hackmd.io/@overkill8927/SyyCBk3Mr?type=view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3"/>
          <p:cNvSpPr txBox="1"/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400"/>
              <a:t>Mnist Tutorial </a:t>
            </a:r>
            <a:endParaRPr sz="3400"/>
          </a:p>
        </p:txBody>
      </p:sp>
      <p:sp>
        <p:nvSpPr>
          <p:cNvPr id="278" name="Google Shape;278;p13"/>
          <p:cNvSpPr txBox="1"/>
          <p:nvPr>
            <p:ph idx="1" type="subTitle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掛接雲端硬碟</a:t>
            </a:r>
            <a:endParaRPr/>
          </a:p>
        </p:txBody>
      </p:sp>
      <p:sp>
        <p:nvSpPr>
          <p:cNvPr id="342" name="Google Shape;342;p2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43" name="Google Shape;343;p22"/>
          <p:cNvPicPr preferRelativeResize="0"/>
          <p:nvPr/>
        </p:nvPicPr>
        <p:blipFill rotWithShape="1">
          <a:blip r:embed="rId3">
            <a:alphaModFix/>
          </a:blip>
          <a:srcRect b="23259" l="0" r="0" t="0"/>
          <a:stretch/>
        </p:blipFill>
        <p:spPr>
          <a:xfrm>
            <a:off x="1827275" y="1990050"/>
            <a:ext cx="5489449" cy="25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2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掛接雲端硬碟</a:t>
            </a:r>
            <a:endParaRPr/>
          </a:p>
        </p:txBody>
      </p:sp>
      <p:sp>
        <p:nvSpPr>
          <p:cNvPr id="349" name="Google Shape;349;p2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50" name="Google Shape;35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6688" y="1104750"/>
            <a:ext cx="4044725" cy="38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23"/>
          <p:cNvSpPr/>
          <p:nvPr/>
        </p:nvSpPr>
        <p:spPr>
          <a:xfrm>
            <a:off x="5633375" y="4270700"/>
            <a:ext cx="1041000" cy="6585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160" y="1517375"/>
            <a:ext cx="5637775" cy="3014275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2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掛接雲端硬碟</a:t>
            </a:r>
            <a:endParaRPr/>
          </a:p>
        </p:txBody>
      </p:sp>
      <p:sp>
        <p:nvSpPr>
          <p:cNvPr id="358" name="Google Shape;358;p2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24"/>
          <p:cNvSpPr/>
          <p:nvPr/>
        </p:nvSpPr>
        <p:spPr>
          <a:xfrm>
            <a:off x="6796775" y="3398150"/>
            <a:ext cx="612300" cy="6279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24"/>
          <p:cNvSpPr txBox="1"/>
          <p:nvPr/>
        </p:nvSpPr>
        <p:spPr>
          <a:xfrm>
            <a:off x="2587050" y="3528350"/>
            <a:ext cx="3842400" cy="367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你的授權碼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2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掛接雲端硬碟</a:t>
            </a:r>
            <a:endParaRPr/>
          </a:p>
        </p:txBody>
      </p:sp>
      <p:sp>
        <p:nvSpPr>
          <p:cNvPr id="366" name="Google Shape;366;p2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7" name="Google Shape;36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75" y="1445925"/>
            <a:ext cx="8113248" cy="362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25"/>
          <p:cNvSpPr/>
          <p:nvPr/>
        </p:nvSpPr>
        <p:spPr>
          <a:xfrm rot="-5400000">
            <a:off x="3398400" y="3827025"/>
            <a:ext cx="505200" cy="2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425" y="1364034"/>
            <a:ext cx="8045150" cy="363706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2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6"/>
          <p:cNvSpPr/>
          <p:nvPr/>
        </p:nvSpPr>
        <p:spPr>
          <a:xfrm>
            <a:off x="3000375" y="3138150"/>
            <a:ext cx="1270500" cy="1530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26"/>
          <p:cNvSpPr/>
          <p:nvPr/>
        </p:nvSpPr>
        <p:spPr>
          <a:xfrm>
            <a:off x="918475" y="2525825"/>
            <a:ext cx="459300" cy="1530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常用指令</a:t>
            </a:r>
            <a:endParaRPr/>
          </a:p>
        </p:txBody>
      </p:sp>
      <p:sp>
        <p:nvSpPr>
          <p:cNvPr id="383" name="Google Shape;383;p27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在 colab 當中也可以使用 linux 指令，不過要在指令前加</a:t>
            </a:r>
            <a:r>
              <a:rPr lang="zh-TW" sz="105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「 ! 」</a:t>
            </a:r>
            <a:r>
              <a:rPr lang="zh-TW"/>
              <a:t>，這裡簡介一兩個常用指令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ls : </a:t>
            </a:r>
            <a:r>
              <a:rPr lang="zh-TW"/>
              <a:t>列出當前目錄，ex. ls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cd : </a:t>
            </a:r>
            <a:r>
              <a:rPr lang="zh-TW"/>
              <a:t>前往目錄，ex. cd /MyDrive/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cd .. : 回上一層目錄，ex. cd ..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/>
              <a:t>執行程式碼的部分，可以透過一些簡單的快捷鍵實現，或是使用滑鼠也是沒有問題</a:t>
            </a:r>
            <a:endParaRPr/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ctrl (command) + Enter : 執行此區塊程式，或是用滑鼠點選區塊左邊白色撥放圈圈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ctrl (command) + / : 註解當前所在那一列程式碼，或直接加上</a:t>
            </a:r>
            <a:r>
              <a:rPr lang="zh-TW" sz="1050">
                <a:solidFill>
                  <a:srgbClr val="4D5156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「 # 」</a:t>
            </a:r>
            <a:r>
              <a:rPr lang="zh-TW"/>
              <a:t>在你想註解的位置前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28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2800"/>
              <a:t>AI 簡介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Learning Type</a:t>
            </a:r>
            <a:endParaRPr/>
          </a:p>
        </p:txBody>
      </p:sp>
      <p:pic>
        <p:nvPicPr>
          <p:cNvPr id="394" name="Google Shape;39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288" y="1322525"/>
            <a:ext cx="375341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Learning Type</a:t>
            </a:r>
            <a:endParaRPr/>
          </a:p>
        </p:txBody>
      </p:sp>
      <p:pic>
        <p:nvPicPr>
          <p:cNvPr id="400" name="Google Shape;40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662" y="1291925"/>
            <a:ext cx="4996674" cy="38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1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Mnist </a:t>
            </a:r>
            <a:r>
              <a:rPr lang="zh-TW"/>
              <a:t>簡介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1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大綱</a:t>
            </a:r>
            <a:endParaRPr/>
          </a:p>
        </p:txBody>
      </p:sp>
      <p:sp>
        <p:nvSpPr>
          <p:cNvPr id="284" name="Google Shape;284;p14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Colab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AI 簡介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Mnist 簡介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模型介紹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實作時間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Mnist  </a:t>
            </a:r>
            <a:endParaRPr/>
          </a:p>
        </p:txBody>
      </p:sp>
      <p:sp>
        <p:nvSpPr>
          <p:cNvPr id="411" name="Google Shape;411;p32"/>
          <p:cNvSpPr txBox="1"/>
          <p:nvPr/>
        </p:nvSpPr>
        <p:spPr>
          <a:xfrm>
            <a:off x="1303800" y="1296850"/>
            <a:ext cx="344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1.</a:t>
            </a:r>
            <a:r>
              <a:rPr lang="zh-TW"/>
              <a:t>手寫數字辨識資料庫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2.由卷積網絡之父 楊立昆 蒐集建立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2" name="Google Shape;4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500" y="2032825"/>
            <a:ext cx="5161550" cy="2896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525" y="1542103"/>
            <a:ext cx="2895900" cy="32840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33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這是甚麼類型的 learning ?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4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實際模型架構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Lenet</a:t>
            </a:r>
            <a:r>
              <a:rPr lang="zh-TW"/>
              <a:t>架構</a:t>
            </a:r>
            <a:endParaRPr/>
          </a:p>
        </p:txBody>
      </p:sp>
      <p:pic>
        <p:nvPicPr>
          <p:cNvPr id="429" name="Google Shape;42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8" y="1745463"/>
            <a:ext cx="83534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6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需要的技術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/>
          <p:nvPr>
            <p:ph type="title"/>
          </p:nvPr>
        </p:nvSpPr>
        <p:spPr>
          <a:xfrm>
            <a:off x="824000" y="1613825"/>
            <a:ext cx="6789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C0000"/>
                </a:solidFill>
              </a:rPr>
              <a:t>C</a:t>
            </a:r>
            <a:r>
              <a:rPr lang="zh-TW"/>
              <a:t>onvolution </a:t>
            </a:r>
            <a:r>
              <a:rPr lang="zh-TW">
                <a:solidFill>
                  <a:srgbClr val="CC0000"/>
                </a:solidFill>
              </a:rPr>
              <a:t>N</a:t>
            </a:r>
            <a:r>
              <a:rPr lang="zh-TW"/>
              <a:t>eural </a:t>
            </a:r>
            <a:r>
              <a:rPr lang="zh-TW">
                <a:solidFill>
                  <a:srgbClr val="CC0000"/>
                </a:solidFill>
              </a:rPr>
              <a:t>N</a:t>
            </a:r>
            <a:r>
              <a:rPr lang="zh-TW"/>
              <a:t>etwork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3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 Neural Network</a:t>
            </a:r>
            <a:endParaRPr/>
          </a:p>
        </p:txBody>
      </p:sp>
      <p:sp>
        <p:nvSpPr>
          <p:cNvPr id="445" name="Google Shape;445;p3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38">
            <a:hlinkClick action="ppaction://hlinksldjump" r:id="rId3"/>
          </p:cNvPr>
          <p:cNvSpPr/>
          <p:nvPr/>
        </p:nvSpPr>
        <p:spPr>
          <a:xfrm>
            <a:off x="8291400" y="4290900"/>
            <a:ext cx="852600" cy="852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47" name="Google Shape;44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5288" y="1745463"/>
            <a:ext cx="83534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9"/>
          <p:cNvSpPr txBox="1"/>
          <p:nvPr>
            <p:ph type="title"/>
          </p:nvPr>
        </p:nvSpPr>
        <p:spPr>
          <a:xfrm>
            <a:off x="824000" y="1613825"/>
            <a:ext cx="6789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FFFFFF"/>
                </a:solidFill>
              </a:rPr>
              <a:t>C</a:t>
            </a:r>
            <a:r>
              <a:rPr lang="zh-TW"/>
              <a:t>onvolution </a:t>
            </a:r>
            <a:r>
              <a:rPr lang="zh-TW">
                <a:solidFill>
                  <a:srgbClr val="FFFFFF"/>
                </a:solidFill>
              </a:rPr>
              <a:t>Layer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 Layer	</a:t>
            </a:r>
            <a:endParaRPr/>
          </a:p>
        </p:txBody>
      </p:sp>
      <p:sp>
        <p:nvSpPr>
          <p:cNvPr id="458" name="Google Shape;458;p40"/>
          <p:cNvSpPr txBox="1"/>
          <p:nvPr>
            <p:ph idx="1" type="body"/>
          </p:nvPr>
        </p:nvSpPr>
        <p:spPr>
          <a:xfrm>
            <a:off x="3294750" y="1438850"/>
            <a:ext cx="2554500" cy="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Main purpose : Extract feature</a:t>
            </a:r>
            <a:endParaRPr/>
          </a:p>
        </p:txBody>
      </p:sp>
      <p:grpSp>
        <p:nvGrpSpPr>
          <p:cNvPr id="459" name="Google Shape;459;p40"/>
          <p:cNvGrpSpPr/>
          <p:nvPr/>
        </p:nvGrpSpPr>
        <p:grpSpPr>
          <a:xfrm>
            <a:off x="3070462" y="1944125"/>
            <a:ext cx="3738363" cy="2678125"/>
            <a:chOff x="3070462" y="1944125"/>
            <a:chExt cx="3738363" cy="2678125"/>
          </a:xfrm>
        </p:grpSpPr>
        <p:pic>
          <p:nvPicPr>
            <p:cNvPr id="460" name="Google Shape;460;p40"/>
            <p:cNvPicPr preferRelativeResize="0"/>
            <p:nvPr/>
          </p:nvPicPr>
          <p:blipFill rotWithShape="1">
            <a:blip r:embed="rId3">
              <a:alphaModFix/>
            </a:blip>
            <a:srcRect b="0" l="0" r="64050" t="0"/>
            <a:stretch/>
          </p:blipFill>
          <p:spPr>
            <a:xfrm>
              <a:off x="3070462" y="1990400"/>
              <a:ext cx="3003076" cy="250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1" name="Google Shape;461;p40"/>
            <p:cNvSpPr/>
            <p:nvPr/>
          </p:nvSpPr>
          <p:spPr>
            <a:xfrm>
              <a:off x="5847675" y="1944125"/>
              <a:ext cx="474600" cy="85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40"/>
            <p:cNvSpPr/>
            <p:nvPr/>
          </p:nvSpPr>
          <p:spPr>
            <a:xfrm rot="5400000">
              <a:off x="6161725" y="2383775"/>
              <a:ext cx="436800" cy="85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40"/>
            <p:cNvSpPr/>
            <p:nvPr/>
          </p:nvSpPr>
          <p:spPr>
            <a:xfrm rot="5400000">
              <a:off x="5866575" y="3975150"/>
              <a:ext cx="436800" cy="857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Google Shape;468;p41"/>
          <p:cNvPicPr preferRelativeResize="0"/>
          <p:nvPr/>
        </p:nvPicPr>
        <p:blipFill rotWithShape="1">
          <a:blip r:embed="rId3">
            <a:alphaModFix/>
          </a:blip>
          <a:srcRect b="0" l="25457" r="22396" t="0"/>
          <a:stretch/>
        </p:blipFill>
        <p:spPr>
          <a:xfrm>
            <a:off x="1727727" y="1240350"/>
            <a:ext cx="2879550" cy="369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41"/>
          <p:cNvPicPr preferRelativeResize="0"/>
          <p:nvPr/>
        </p:nvPicPr>
        <p:blipFill rotWithShape="1">
          <a:blip r:embed="rId3">
            <a:alphaModFix/>
          </a:blip>
          <a:srcRect b="68559" l="60167" r="23008" t="3947"/>
          <a:stretch/>
        </p:blipFill>
        <p:spPr>
          <a:xfrm>
            <a:off x="6487278" y="1332115"/>
            <a:ext cx="928996" cy="101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41"/>
          <p:cNvPicPr preferRelativeResize="0"/>
          <p:nvPr/>
        </p:nvPicPr>
        <p:blipFill rotWithShape="1">
          <a:blip r:embed="rId3">
            <a:alphaModFix/>
          </a:blip>
          <a:srcRect b="52115" l="55037" r="32727" t="29348"/>
          <a:stretch/>
        </p:blipFill>
        <p:spPr>
          <a:xfrm>
            <a:off x="6502967" y="2719361"/>
            <a:ext cx="847422" cy="85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41"/>
          <p:cNvPicPr preferRelativeResize="0"/>
          <p:nvPr/>
        </p:nvPicPr>
        <p:blipFill rotWithShape="1">
          <a:blip r:embed="rId3">
            <a:alphaModFix/>
          </a:blip>
          <a:srcRect b="32187" l="43605" r="40138" t="44563"/>
          <a:stretch/>
        </p:blipFill>
        <p:spPr>
          <a:xfrm>
            <a:off x="6502967" y="4079117"/>
            <a:ext cx="897619" cy="8599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72" name="Google Shape;472;p41"/>
          <p:cNvCxnSpPr/>
          <p:nvPr/>
        </p:nvCxnSpPr>
        <p:spPr>
          <a:xfrm flipH="1" rot="10800000">
            <a:off x="4431629" y="1941144"/>
            <a:ext cx="1964700" cy="939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3" name="Google Shape;473;p41"/>
          <p:cNvCxnSpPr/>
          <p:nvPr/>
        </p:nvCxnSpPr>
        <p:spPr>
          <a:xfrm>
            <a:off x="3992079" y="2719361"/>
            <a:ext cx="2360100" cy="414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1"/>
          <p:cNvCxnSpPr/>
          <p:nvPr/>
        </p:nvCxnSpPr>
        <p:spPr>
          <a:xfrm>
            <a:off x="3433411" y="3296869"/>
            <a:ext cx="2944200" cy="1230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5" name="Google Shape;475;p4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Feature</a:t>
            </a:r>
            <a:r>
              <a:rPr lang="zh-TW"/>
              <a:t>	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5"/>
          <p:cNvSpPr txBox="1"/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" name="Google Shape;480;p42"/>
          <p:cNvGraphicFramePr/>
          <p:nvPr/>
        </p:nvGraphicFramePr>
        <p:xfrm>
          <a:off x="558325" y="3307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{B25E0C66-E9BA-452C-BB85-4C4EA8E8692E}</a:tableStyleId>
              </a:tblPr>
              <a:tblGrid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  <a:gridCol w="337150"/>
              </a:tblGrid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</a:tr>
              <a:tr h="3333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900"/>
                        <a:t>0</a:t>
                      </a:r>
                      <a:endParaRPr sz="900"/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 sz="900">
                          <a:solidFill>
                            <a:srgbClr val="FFFFFF"/>
                          </a:solidFill>
                        </a:rPr>
                        <a:t>1</a:t>
                      </a:r>
                      <a:endParaRPr b="1" sz="900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68575" marL="68575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45F0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1" name="Google Shape;481;p42"/>
          <p:cNvGraphicFramePr/>
          <p:nvPr/>
        </p:nvGraphicFramePr>
        <p:xfrm>
          <a:off x="6737225" y="19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{FFC16F7B-CDEE-492F-B76B-63C42DE6456D}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B45F0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482" name="Google Shape;482;p42"/>
          <p:cNvGraphicFramePr/>
          <p:nvPr/>
        </p:nvGraphicFramePr>
        <p:xfrm>
          <a:off x="6737225" y="2156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{FFC16F7B-CDEE-492F-B76B-63C42DE6456D}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483" name="Google Shape;483;p42"/>
          <p:cNvGraphicFramePr/>
          <p:nvPr/>
        </p:nvGraphicFramePr>
        <p:xfrm>
          <a:off x="6737225" y="3880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{FFC16F7B-CDEE-492F-B76B-63C42DE6456D}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rgbClr val="FFFFFF"/>
                          </a:solidFill>
                        </a:rPr>
                        <a:t>1</a:t>
                      </a:r>
                      <a:endParaRPr b="1"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solidFill>
                      <a:srgbClr val="000000"/>
                    </a:solidFill>
                  </a:tcPr>
                </a:tc>
              </a:tr>
            </a:tbl>
          </a:graphicData>
        </a:graphic>
      </p:graphicFrame>
      <p:cxnSp>
        <p:nvCxnSpPr>
          <p:cNvPr id="484" name="Google Shape;484;p42"/>
          <p:cNvCxnSpPr/>
          <p:nvPr/>
        </p:nvCxnSpPr>
        <p:spPr>
          <a:xfrm flipH="1" rot="10800000">
            <a:off x="5034350" y="784375"/>
            <a:ext cx="1603200" cy="3753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5" name="Google Shape;485;p42"/>
          <p:cNvCxnSpPr/>
          <p:nvPr/>
        </p:nvCxnSpPr>
        <p:spPr>
          <a:xfrm>
            <a:off x="4679625" y="2333000"/>
            <a:ext cx="1923600" cy="4230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6" name="Google Shape;486;p42"/>
          <p:cNvCxnSpPr/>
          <p:nvPr/>
        </p:nvCxnSpPr>
        <p:spPr>
          <a:xfrm>
            <a:off x="3479025" y="2994700"/>
            <a:ext cx="3158400" cy="1473600"/>
          </a:xfrm>
          <a:prstGeom prst="straightConnector1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7" name="Google Shape;487;p42"/>
          <p:cNvCxnSpPr>
            <a:endCxn id="488" idx="0"/>
          </p:cNvCxnSpPr>
          <p:nvPr/>
        </p:nvCxnSpPr>
        <p:spPr>
          <a:xfrm>
            <a:off x="7970975" y="812650"/>
            <a:ext cx="600600" cy="17211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9" name="Google Shape;489;p42"/>
          <p:cNvCxnSpPr>
            <a:endCxn id="488" idx="1"/>
          </p:cNvCxnSpPr>
          <p:nvPr/>
        </p:nvCxnSpPr>
        <p:spPr>
          <a:xfrm flipH="1" rot="10800000">
            <a:off x="7992300" y="2745200"/>
            <a:ext cx="233100" cy="108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90" name="Google Shape;490;p42"/>
          <p:cNvCxnSpPr>
            <a:endCxn id="488" idx="2"/>
          </p:cNvCxnSpPr>
          <p:nvPr/>
        </p:nvCxnSpPr>
        <p:spPr>
          <a:xfrm flipH="1" rot="10800000">
            <a:off x="7970975" y="2956675"/>
            <a:ext cx="600600" cy="1558800"/>
          </a:xfrm>
          <a:prstGeom prst="straightConnector1">
            <a:avLst/>
          </a:prstGeom>
          <a:noFill/>
          <a:ln cap="flat" cmpd="sng" w="19050">
            <a:solidFill>
              <a:srgbClr val="E69138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42"/>
          <p:cNvSpPr/>
          <p:nvPr/>
        </p:nvSpPr>
        <p:spPr>
          <a:xfrm>
            <a:off x="8225400" y="2557550"/>
            <a:ext cx="727800" cy="375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kernel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zh-TW"/>
              <a:t>Convolution Layer 卷積層</a:t>
            </a:r>
            <a:endParaRPr/>
          </a:p>
        </p:txBody>
      </p:sp>
      <p:pic>
        <p:nvPicPr>
          <p:cNvPr id="497" name="Google Shape;49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427" y="1754750"/>
            <a:ext cx="6469150" cy="36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3"/>
          <p:cNvSpPr txBox="1"/>
          <p:nvPr/>
        </p:nvSpPr>
        <p:spPr>
          <a:xfrm>
            <a:off x="2578188" y="1993525"/>
            <a:ext cx="852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Nunito"/>
                <a:ea typeface="Nunito"/>
                <a:cs typeface="Nunito"/>
                <a:sym typeface="Nunito"/>
              </a:rPr>
              <a:t>image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4392738" y="1993525"/>
            <a:ext cx="852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Nunito"/>
                <a:ea typeface="Nunito"/>
                <a:cs typeface="Nunito"/>
                <a:sym typeface="Nunito"/>
              </a:rPr>
              <a:t>kernel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00" name="Google Shape;500;p43"/>
          <p:cNvSpPr txBox="1"/>
          <p:nvPr/>
        </p:nvSpPr>
        <p:spPr>
          <a:xfrm>
            <a:off x="5594088" y="1993525"/>
            <a:ext cx="17034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latin typeface="Nunito"/>
                <a:ea typeface="Nunito"/>
                <a:cs typeface="Nunito"/>
                <a:sym typeface="Nunito"/>
              </a:rPr>
              <a:t>feature map</a:t>
            </a:r>
            <a:endParaRPr sz="1800"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RGB channels</a:t>
            </a:r>
            <a:endParaRPr/>
          </a:p>
        </p:txBody>
      </p:sp>
      <p:pic>
        <p:nvPicPr>
          <p:cNvPr id="506" name="Google Shape;5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825" y="1524150"/>
            <a:ext cx="4816351" cy="324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SzPts val="2800"/>
              <a:buAutoNum type="arabicPeriod"/>
            </a:pPr>
            <a:r>
              <a:rPr lang="zh-TW"/>
              <a:t>Convolution Layer 卷積層 ( cont. )</a:t>
            </a:r>
            <a:endParaRPr/>
          </a:p>
        </p:txBody>
      </p:sp>
      <p:sp>
        <p:nvSpPr>
          <p:cNvPr id="512" name="Google Shape;512;p45"/>
          <p:cNvSpPr txBox="1"/>
          <p:nvPr/>
        </p:nvSpPr>
        <p:spPr>
          <a:xfrm>
            <a:off x="2740725" y="1017725"/>
            <a:ext cx="3416400" cy="52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/>
          </a:p>
        </p:txBody>
      </p:sp>
      <p:pic>
        <p:nvPicPr>
          <p:cNvPr id="513" name="Google Shape;5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325" y="1297375"/>
            <a:ext cx="6631350" cy="3730151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45">
            <a:hlinkClick action="ppaction://hlinksldjump" r:id="rId4"/>
          </p:cNvPr>
          <p:cNvSpPr/>
          <p:nvPr/>
        </p:nvSpPr>
        <p:spPr>
          <a:xfrm>
            <a:off x="8291400" y="4290900"/>
            <a:ext cx="852600" cy="852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46"/>
          <p:cNvSpPr txBox="1"/>
          <p:nvPr>
            <p:ph type="title"/>
          </p:nvPr>
        </p:nvSpPr>
        <p:spPr>
          <a:xfrm>
            <a:off x="824000" y="1613825"/>
            <a:ext cx="71802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請問 </a:t>
            </a:r>
            <a:r>
              <a:rPr lang="zh-TW" sz="2800"/>
              <a:t>Convolution Layer 的用意是什麼 ?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Convolution Layer 程式碼簡介</a:t>
            </a:r>
            <a:endParaRPr/>
          </a:p>
        </p:txBody>
      </p:sp>
      <p:sp>
        <p:nvSpPr>
          <p:cNvPr id="525" name="Google Shape;525;p47"/>
          <p:cNvSpPr txBox="1"/>
          <p:nvPr>
            <p:ph idx="1" type="body"/>
          </p:nvPr>
        </p:nvSpPr>
        <p:spPr>
          <a:xfrm>
            <a:off x="1303800" y="2186850"/>
            <a:ext cx="8520600" cy="25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in_channels : 輸入幾個 channel ex. RGB就是三個chennel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out_channels : 要輸出幾個 channel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kernel_size : filter (feature detection) 要 n*n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padding (補 0) : 控制 zero-padding 的數目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26" name="Google Shape;526;p47"/>
          <p:cNvSpPr txBox="1"/>
          <p:nvPr/>
        </p:nvSpPr>
        <p:spPr>
          <a:xfrm>
            <a:off x="1303800" y="1440775"/>
            <a:ext cx="8457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CC0000"/>
                </a:solidFill>
              </a:rPr>
              <a:t>torch.nn.Conv2d(in_channels, out_channels, kernel_size, padding)</a:t>
            </a:r>
            <a:endParaRPr sz="16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4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Pooling Layer (Subsampling)</a:t>
            </a:r>
            <a:endParaRPr/>
          </a:p>
        </p:txBody>
      </p:sp>
      <p:sp>
        <p:nvSpPr>
          <p:cNvPr id="532" name="Google Shape;532;p4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33" name="Google Shape;533;p48"/>
          <p:cNvGrpSpPr/>
          <p:nvPr/>
        </p:nvGrpSpPr>
        <p:grpSpPr>
          <a:xfrm>
            <a:off x="3122850" y="2008313"/>
            <a:ext cx="3103925" cy="2797763"/>
            <a:chOff x="3122850" y="2008313"/>
            <a:chExt cx="3103925" cy="2797763"/>
          </a:xfrm>
        </p:grpSpPr>
        <p:pic>
          <p:nvPicPr>
            <p:cNvPr id="534" name="Google Shape;534;p48"/>
            <p:cNvPicPr preferRelativeResize="0"/>
            <p:nvPr/>
          </p:nvPicPr>
          <p:blipFill rotWithShape="1">
            <a:blip r:embed="rId3">
              <a:alphaModFix/>
            </a:blip>
            <a:srcRect b="0" l="16894" r="52686" t="0"/>
            <a:stretch/>
          </p:blipFill>
          <p:spPr>
            <a:xfrm>
              <a:off x="3301436" y="2008313"/>
              <a:ext cx="2541125" cy="250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48"/>
            <p:cNvSpPr/>
            <p:nvPr/>
          </p:nvSpPr>
          <p:spPr>
            <a:xfrm>
              <a:off x="3122850" y="4179100"/>
              <a:ext cx="857400" cy="21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8"/>
            <p:cNvSpPr/>
            <p:nvPr/>
          </p:nvSpPr>
          <p:spPr>
            <a:xfrm rot="5400000">
              <a:off x="3045625" y="4270275"/>
              <a:ext cx="857400" cy="21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8"/>
            <p:cNvSpPr/>
            <p:nvPr/>
          </p:nvSpPr>
          <p:spPr>
            <a:xfrm rot="10800000">
              <a:off x="4698175" y="2141750"/>
              <a:ext cx="1363800" cy="21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8"/>
            <p:cNvSpPr/>
            <p:nvPr/>
          </p:nvSpPr>
          <p:spPr>
            <a:xfrm rot="10800000">
              <a:off x="5355750" y="2355900"/>
              <a:ext cx="629700" cy="50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8"/>
            <p:cNvSpPr/>
            <p:nvPr/>
          </p:nvSpPr>
          <p:spPr>
            <a:xfrm rot="-5400000">
              <a:off x="5493775" y="2493000"/>
              <a:ext cx="629700" cy="50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8"/>
            <p:cNvSpPr/>
            <p:nvPr/>
          </p:nvSpPr>
          <p:spPr>
            <a:xfrm rot="-5400000">
              <a:off x="5658575" y="2645400"/>
              <a:ext cx="629700" cy="50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8"/>
            <p:cNvSpPr/>
            <p:nvPr/>
          </p:nvSpPr>
          <p:spPr>
            <a:xfrm rot="-5400000">
              <a:off x="5596650" y="3956325"/>
              <a:ext cx="629700" cy="506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4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Pooling Layer 池化層</a:t>
            </a:r>
            <a:endParaRPr/>
          </a:p>
        </p:txBody>
      </p:sp>
      <p:pic>
        <p:nvPicPr>
          <p:cNvPr id="547" name="Google Shape;547;p49"/>
          <p:cNvPicPr preferRelativeResize="0"/>
          <p:nvPr/>
        </p:nvPicPr>
        <p:blipFill rotWithShape="1">
          <a:blip r:embed="rId3">
            <a:alphaModFix/>
          </a:blip>
          <a:srcRect b="0" l="0" r="25700" t="0"/>
          <a:stretch/>
        </p:blipFill>
        <p:spPr>
          <a:xfrm>
            <a:off x="2070374" y="1270325"/>
            <a:ext cx="5003249" cy="378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0"/>
          <p:cNvSpPr txBox="1"/>
          <p:nvPr>
            <p:ph type="title"/>
          </p:nvPr>
        </p:nvSpPr>
        <p:spPr>
          <a:xfrm>
            <a:off x="824000" y="1613825"/>
            <a:ext cx="71610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請問 </a:t>
            </a:r>
            <a:r>
              <a:rPr lang="zh-TW" sz="2800"/>
              <a:t>Pooling</a:t>
            </a:r>
            <a:r>
              <a:rPr lang="zh-TW" sz="2800"/>
              <a:t> Layer 的用意是什麼 ?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5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Pooling Layer 程式碼簡介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51"/>
          <p:cNvSpPr txBox="1"/>
          <p:nvPr>
            <p:ph idx="1" type="body"/>
          </p:nvPr>
        </p:nvSpPr>
        <p:spPr>
          <a:xfrm>
            <a:off x="1303800" y="1477550"/>
            <a:ext cx="84660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CC0000"/>
                </a:solidFill>
              </a:rPr>
              <a:t>torch.nn.MaxPool2d(kernel_size=2)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559" name="Google Shape;559;p51"/>
          <p:cNvSpPr txBox="1"/>
          <p:nvPr/>
        </p:nvSpPr>
        <p:spPr>
          <a:xfrm>
            <a:off x="1303800" y="2204025"/>
            <a:ext cx="7908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/>
              <a:t>kernel_size : filter (feature detection) 要 n*n</a:t>
            </a:r>
            <a:endParaRPr sz="1300"/>
          </a:p>
        </p:txBody>
      </p:sp>
      <p:sp>
        <p:nvSpPr>
          <p:cNvPr id="560" name="Google Shape;560;p51"/>
          <p:cNvSpPr txBox="1"/>
          <p:nvPr>
            <p:ph idx="1" type="body"/>
          </p:nvPr>
        </p:nvSpPr>
        <p:spPr>
          <a:xfrm>
            <a:off x="1303800" y="2930500"/>
            <a:ext cx="84660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CC0000"/>
                </a:solidFill>
              </a:rPr>
              <a:t>torch.nn.AvgPool2d(kernel_size=2)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561" name="Google Shape;561;p51"/>
          <p:cNvSpPr txBox="1"/>
          <p:nvPr/>
        </p:nvSpPr>
        <p:spPr>
          <a:xfrm>
            <a:off x="1303800" y="3656975"/>
            <a:ext cx="79080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/>
              <a:t>kernel_size : filter (feature detection) 要 n*n</a:t>
            </a:r>
            <a:endParaRPr sz="1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 </a:t>
            </a:r>
            <a:r>
              <a:rPr lang="zh-TW"/>
              <a:t>簡介</a:t>
            </a:r>
            <a:endParaRPr/>
          </a:p>
        </p:txBody>
      </p:sp>
      <p:sp>
        <p:nvSpPr>
          <p:cNvPr id="295" name="Google Shape;295;p16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是一款可讓你在瀏覽器上撰寫及執行 Python 的 Google 應用程式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zh-TW">
                <a:solidFill>
                  <a:srgbClr val="000000"/>
                </a:solidFill>
              </a:rPr>
              <a:t>不必進行任何設定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zh-TW">
                <a:solidFill>
                  <a:srgbClr val="000000"/>
                </a:solidFill>
              </a:rPr>
              <a:t>免費使用 GPU</a:t>
            </a:r>
            <a:endParaRPr>
              <a:solidFill>
                <a:srgbClr val="000000"/>
              </a:solidFill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AutoNum type="arabicPeriod"/>
            </a:pPr>
            <a:r>
              <a:rPr lang="zh-TW">
                <a:solidFill>
                  <a:srgbClr val="000000"/>
                </a:solidFill>
              </a:rPr>
              <a:t>輕鬆共用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>
                <a:solidFill>
                  <a:srgbClr val="000000"/>
                </a:solidFill>
              </a:rPr>
              <a:t>課程教材 : merry.ee.ncku.edu.tw/~sheng/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5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Flatten</a:t>
            </a:r>
            <a:endParaRPr/>
          </a:p>
        </p:txBody>
      </p:sp>
      <p:sp>
        <p:nvSpPr>
          <p:cNvPr id="567" name="Google Shape;567;p5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568" name="Google Shape;568;p52"/>
          <p:cNvGrpSpPr/>
          <p:nvPr/>
        </p:nvGrpSpPr>
        <p:grpSpPr>
          <a:xfrm>
            <a:off x="3398375" y="2008313"/>
            <a:ext cx="3299071" cy="2598788"/>
            <a:chOff x="3398375" y="2008313"/>
            <a:chExt cx="3299071" cy="2598788"/>
          </a:xfrm>
        </p:grpSpPr>
        <p:pic>
          <p:nvPicPr>
            <p:cNvPr id="569" name="Google Shape;569;p52"/>
            <p:cNvPicPr preferRelativeResize="0"/>
            <p:nvPr/>
          </p:nvPicPr>
          <p:blipFill rotWithShape="1">
            <a:blip r:embed="rId3">
              <a:alphaModFix/>
            </a:blip>
            <a:srcRect b="0" l="48412" r="21716" t="0"/>
            <a:stretch/>
          </p:blipFill>
          <p:spPr>
            <a:xfrm>
              <a:off x="3571435" y="2008313"/>
              <a:ext cx="2495225" cy="250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0" name="Google Shape;570;p52"/>
            <p:cNvSpPr/>
            <p:nvPr/>
          </p:nvSpPr>
          <p:spPr>
            <a:xfrm>
              <a:off x="3398375" y="2066575"/>
              <a:ext cx="489900" cy="214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52"/>
            <p:cNvSpPr/>
            <p:nvPr/>
          </p:nvSpPr>
          <p:spPr>
            <a:xfrm>
              <a:off x="3398375" y="2647600"/>
              <a:ext cx="566400" cy="1745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52"/>
            <p:cNvSpPr/>
            <p:nvPr/>
          </p:nvSpPr>
          <p:spPr>
            <a:xfrm>
              <a:off x="3642625" y="2983700"/>
              <a:ext cx="566400" cy="14097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52"/>
            <p:cNvSpPr/>
            <p:nvPr/>
          </p:nvSpPr>
          <p:spPr>
            <a:xfrm>
              <a:off x="3888275" y="3212625"/>
              <a:ext cx="566400" cy="1104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52"/>
            <p:cNvSpPr/>
            <p:nvPr/>
          </p:nvSpPr>
          <p:spPr>
            <a:xfrm>
              <a:off x="4209025" y="3502800"/>
              <a:ext cx="566400" cy="1104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52"/>
            <p:cNvSpPr/>
            <p:nvPr/>
          </p:nvSpPr>
          <p:spPr>
            <a:xfrm rot="5400000">
              <a:off x="4209025" y="3558050"/>
              <a:ext cx="566400" cy="1104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52"/>
            <p:cNvSpPr/>
            <p:nvPr/>
          </p:nvSpPr>
          <p:spPr>
            <a:xfrm rot="5400000">
              <a:off x="4537525" y="3734050"/>
              <a:ext cx="214200" cy="1104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52"/>
            <p:cNvSpPr/>
            <p:nvPr/>
          </p:nvSpPr>
          <p:spPr>
            <a:xfrm rot="5400000">
              <a:off x="5769525" y="3734050"/>
              <a:ext cx="214200" cy="1104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52"/>
            <p:cNvSpPr/>
            <p:nvPr/>
          </p:nvSpPr>
          <p:spPr>
            <a:xfrm rot="-1923896">
              <a:off x="5769542" y="2956320"/>
              <a:ext cx="214173" cy="1104158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52"/>
            <p:cNvSpPr/>
            <p:nvPr/>
          </p:nvSpPr>
          <p:spPr>
            <a:xfrm rot="-2241984">
              <a:off x="5441239" y="2236159"/>
              <a:ext cx="927815" cy="1395654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52"/>
            <p:cNvSpPr/>
            <p:nvPr/>
          </p:nvSpPr>
          <p:spPr>
            <a:xfrm rot="-4046052">
              <a:off x="5354221" y="2401672"/>
              <a:ext cx="171208" cy="110407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3. Flatten</a:t>
            </a:r>
            <a:endParaRPr/>
          </a:p>
        </p:txBody>
      </p:sp>
      <p:pic>
        <p:nvPicPr>
          <p:cNvPr id="586" name="Google Shape;586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0675" y="1309575"/>
            <a:ext cx="596265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53">
            <a:hlinkClick action="ppaction://hlinksldjump" r:id="rId4"/>
          </p:cNvPr>
          <p:cNvSpPr/>
          <p:nvPr/>
        </p:nvSpPr>
        <p:spPr>
          <a:xfrm>
            <a:off x="8291400" y="4290900"/>
            <a:ext cx="852600" cy="852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588" name="Google Shape;588;p53"/>
          <p:cNvGraphicFramePr/>
          <p:nvPr/>
        </p:nvGraphicFramePr>
        <p:xfrm>
          <a:off x="1970075" y="2077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{FFC16F7B-CDEE-492F-B76B-63C42DE6456D}</a:tableStyleId>
              </a:tblPr>
              <a:tblGrid>
                <a:gridCol w="382850"/>
                <a:gridCol w="382850"/>
                <a:gridCol w="38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9" name="Google Shape;589;p53"/>
          <p:cNvGraphicFramePr/>
          <p:nvPr/>
        </p:nvGraphicFramePr>
        <p:xfrm>
          <a:off x="7135150" y="104503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{FFC16F7B-CDEE-492F-B76B-63C42DE6456D}</a:tableStyleId>
              </a:tblPr>
              <a:tblGrid>
                <a:gridCol w="418175"/>
              </a:tblGrid>
              <a:tr h="809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0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2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1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5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Flatten </a:t>
            </a:r>
            <a:r>
              <a:rPr lang="zh-TW"/>
              <a:t>程式碼簡介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54"/>
          <p:cNvSpPr txBox="1"/>
          <p:nvPr>
            <p:ph idx="1" type="body"/>
          </p:nvPr>
        </p:nvSpPr>
        <p:spPr>
          <a:xfrm>
            <a:off x="1303800" y="1477550"/>
            <a:ext cx="8466000" cy="43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 sz="1800">
                <a:solidFill>
                  <a:srgbClr val="CC0000"/>
                </a:solidFill>
              </a:rPr>
              <a:t>torch.nn.Flatten(start_dim: int = 1, end_dim: int = -1)</a:t>
            </a:r>
            <a:endParaRPr sz="1800">
              <a:solidFill>
                <a:srgbClr val="CC0000"/>
              </a:solidFill>
            </a:endParaRPr>
          </a:p>
        </p:txBody>
      </p:sp>
      <p:sp>
        <p:nvSpPr>
          <p:cNvPr id="596" name="Google Shape;596;p54"/>
          <p:cNvSpPr txBox="1"/>
          <p:nvPr/>
        </p:nvSpPr>
        <p:spPr>
          <a:xfrm>
            <a:off x="1303800" y="2204025"/>
            <a:ext cx="7908000" cy="9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/>
              <a:t>start_dim : first dim to flatten (default = 1)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300"/>
              <a:t>end_dim : last dim to flatten (default = -1)</a:t>
            </a:r>
            <a:endParaRPr sz="13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Full Connected Layer (Dense)</a:t>
            </a:r>
            <a:endParaRPr/>
          </a:p>
        </p:txBody>
      </p:sp>
      <p:sp>
        <p:nvSpPr>
          <p:cNvPr id="602" name="Google Shape;602;p5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603" name="Google Shape;603;p55"/>
          <p:cNvGrpSpPr/>
          <p:nvPr/>
        </p:nvGrpSpPr>
        <p:grpSpPr>
          <a:xfrm>
            <a:off x="2605063" y="2008300"/>
            <a:ext cx="3933881" cy="2505075"/>
            <a:chOff x="2295300" y="2008313"/>
            <a:chExt cx="3933881" cy="2505075"/>
          </a:xfrm>
        </p:grpSpPr>
        <p:pic>
          <p:nvPicPr>
            <p:cNvPr id="604" name="Google Shape;604;p55"/>
            <p:cNvPicPr preferRelativeResize="0"/>
            <p:nvPr/>
          </p:nvPicPr>
          <p:blipFill rotWithShape="1">
            <a:blip r:embed="rId3">
              <a:alphaModFix/>
            </a:blip>
            <a:srcRect b="0" l="60323" r="0" t="0"/>
            <a:stretch/>
          </p:blipFill>
          <p:spPr>
            <a:xfrm>
              <a:off x="2914805" y="2008313"/>
              <a:ext cx="3314376" cy="2505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5" name="Google Shape;605;p55"/>
            <p:cNvSpPr/>
            <p:nvPr/>
          </p:nvSpPr>
          <p:spPr>
            <a:xfrm>
              <a:off x="2847300" y="2250275"/>
              <a:ext cx="244800" cy="183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55"/>
            <p:cNvSpPr/>
            <p:nvPr/>
          </p:nvSpPr>
          <p:spPr>
            <a:xfrm>
              <a:off x="2295300" y="2907850"/>
              <a:ext cx="796800" cy="14550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" name="Google Shape;607;p55"/>
            <p:cNvSpPr/>
            <p:nvPr/>
          </p:nvSpPr>
          <p:spPr>
            <a:xfrm>
              <a:off x="2447700" y="3060250"/>
              <a:ext cx="796800" cy="13041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8" name="Google Shape;608;p55"/>
            <p:cNvSpPr/>
            <p:nvPr/>
          </p:nvSpPr>
          <p:spPr>
            <a:xfrm>
              <a:off x="2600100" y="3212650"/>
              <a:ext cx="796800" cy="1150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55"/>
            <p:cNvSpPr/>
            <p:nvPr/>
          </p:nvSpPr>
          <p:spPr>
            <a:xfrm>
              <a:off x="2752500" y="3365050"/>
              <a:ext cx="796800" cy="999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55"/>
            <p:cNvSpPr/>
            <p:nvPr/>
          </p:nvSpPr>
          <p:spPr>
            <a:xfrm>
              <a:off x="2904900" y="3517450"/>
              <a:ext cx="796800" cy="8454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1" name="Google Shape;611;p55"/>
            <p:cNvSpPr/>
            <p:nvPr/>
          </p:nvSpPr>
          <p:spPr>
            <a:xfrm>
              <a:off x="3057300" y="3669850"/>
              <a:ext cx="796800" cy="694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2" name="Google Shape;612;p55"/>
            <p:cNvSpPr/>
            <p:nvPr/>
          </p:nvSpPr>
          <p:spPr>
            <a:xfrm>
              <a:off x="3209700" y="3822250"/>
              <a:ext cx="724500" cy="5406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p55"/>
            <p:cNvSpPr/>
            <p:nvPr/>
          </p:nvSpPr>
          <p:spPr>
            <a:xfrm>
              <a:off x="3934200" y="3934175"/>
              <a:ext cx="492000" cy="2502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6"/>
          <p:cNvSpPr txBox="1"/>
          <p:nvPr>
            <p:ph type="title"/>
          </p:nvPr>
        </p:nvSpPr>
        <p:spPr>
          <a:xfrm>
            <a:off x="1303800" y="598575"/>
            <a:ext cx="75930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4. </a:t>
            </a:r>
            <a:r>
              <a:rPr lang="zh-TW"/>
              <a:t>Full Connected Layer (Dense) 全連接層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9" name="Google Shape;6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8275" y="1270300"/>
            <a:ext cx="6067425" cy="3743325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6">
            <a:hlinkClick action="ppaction://hlinksldjump" r:id="rId4"/>
          </p:cNvPr>
          <p:cNvSpPr/>
          <p:nvPr/>
        </p:nvSpPr>
        <p:spPr>
          <a:xfrm>
            <a:off x="8291400" y="4290900"/>
            <a:ext cx="852600" cy="852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Dense 程式碼簡介</a:t>
            </a:r>
            <a:endParaRPr/>
          </a:p>
        </p:txBody>
      </p:sp>
      <p:sp>
        <p:nvSpPr>
          <p:cNvPr id="626" name="Google Shape;626;p57"/>
          <p:cNvSpPr txBox="1"/>
          <p:nvPr>
            <p:ph idx="1" type="body"/>
          </p:nvPr>
        </p:nvSpPr>
        <p:spPr>
          <a:xfrm>
            <a:off x="1303800" y="2674900"/>
            <a:ext cx="24255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62626"/>
                </a:solidFill>
                <a:highlight>
                  <a:srgbClr val="FFFFFF"/>
                </a:highlight>
              </a:rPr>
              <a:t>in_features : 輸入幾維</a:t>
            </a:r>
            <a:endParaRPr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262626"/>
                </a:solidFill>
                <a:highlight>
                  <a:srgbClr val="FFFFFF"/>
                </a:highlight>
              </a:rPr>
              <a:t>out_features : 輸出幾維</a:t>
            </a:r>
            <a:endParaRPr>
              <a:solidFill>
                <a:srgbClr val="262626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57"/>
          <p:cNvSpPr txBox="1"/>
          <p:nvPr/>
        </p:nvSpPr>
        <p:spPr>
          <a:xfrm>
            <a:off x="1303800" y="1455350"/>
            <a:ext cx="70629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CC0000"/>
                </a:solidFill>
              </a:rPr>
              <a:t>torch.nn.Linear(</a:t>
            </a:r>
            <a:r>
              <a:rPr lang="zh-TW" sz="1800">
                <a:solidFill>
                  <a:srgbClr val="CC0000"/>
                </a:solidFill>
                <a:highlight>
                  <a:srgbClr val="FFFFFF"/>
                </a:highlight>
              </a:rPr>
              <a:t>in_features</a:t>
            </a:r>
            <a:r>
              <a:rPr lang="zh-TW" sz="1800">
                <a:solidFill>
                  <a:srgbClr val="CC0000"/>
                </a:solidFill>
              </a:rPr>
              <a:t>, </a:t>
            </a:r>
            <a:r>
              <a:rPr lang="zh-TW" sz="1800">
                <a:solidFill>
                  <a:srgbClr val="CC0000"/>
                </a:solidFill>
                <a:highlight>
                  <a:srgbClr val="FFFFFF"/>
                </a:highlight>
              </a:rPr>
              <a:t>out_features = </a:t>
            </a:r>
            <a:r>
              <a:rPr lang="zh-TW" sz="1800">
                <a:solidFill>
                  <a:srgbClr val="CC0000"/>
                </a:solidFill>
              </a:rPr>
              <a:t>10)</a:t>
            </a:r>
            <a:endParaRPr sz="1800">
              <a:solidFill>
                <a:srgbClr val="CC0000"/>
              </a:solidFill>
            </a:endParaRPr>
          </a:p>
        </p:txBody>
      </p:sp>
      <p:pic>
        <p:nvPicPr>
          <p:cNvPr id="628" name="Google Shape;6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500" y="2210650"/>
            <a:ext cx="1066800" cy="2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58"/>
          <p:cNvSpPr txBox="1"/>
          <p:nvPr>
            <p:ph type="title"/>
          </p:nvPr>
        </p:nvSpPr>
        <p:spPr>
          <a:xfrm>
            <a:off x="824000" y="1613825"/>
            <a:ext cx="6898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請問為什麼out_features = 10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5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Activation Function</a:t>
            </a:r>
            <a:endParaRPr/>
          </a:p>
        </p:txBody>
      </p:sp>
      <p:pic>
        <p:nvPicPr>
          <p:cNvPr id="639" name="Google Shape;63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3850" y="1970250"/>
            <a:ext cx="2767275" cy="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9"/>
          <p:cNvSpPr txBox="1"/>
          <p:nvPr/>
        </p:nvSpPr>
        <p:spPr>
          <a:xfrm>
            <a:off x="673875" y="1444850"/>
            <a:ext cx="14307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nn.ReLU()</a:t>
            </a:r>
            <a:endParaRPr/>
          </a:p>
        </p:txBody>
      </p:sp>
      <p:pic>
        <p:nvPicPr>
          <p:cNvPr id="641" name="Google Shape;641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0237" y="2323050"/>
            <a:ext cx="3334533" cy="250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Google Shape;642;p59">
            <a:hlinkClick action="ppaction://hlinksldjump" r:id="rId5"/>
          </p:cNvPr>
          <p:cNvSpPr/>
          <p:nvPr/>
        </p:nvSpPr>
        <p:spPr>
          <a:xfrm>
            <a:off x="8291400" y="4290900"/>
            <a:ext cx="852600" cy="8526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9"/>
          <p:cNvSpPr txBox="1"/>
          <p:nvPr/>
        </p:nvSpPr>
        <p:spPr>
          <a:xfrm>
            <a:off x="4917550" y="1444850"/>
            <a:ext cx="14307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nn.Tanh()</a:t>
            </a:r>
            <a:endParaRPr/>
          </a:p>
        </p:txBody>
      </p:sp>
      <p:pic>
        <p:nvPicPr>
          <p:cNvPr id="644" name="Google Shape;644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38645" y="1875188"/>
            <a:ext cx="32956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5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38645" y="2418113"/>
            <a:ext cx="3418489" cy="24205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6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5. </a:t>
            </a:r>
            <a:r>
              <a:rPr lang="zh-TW"/>
              <a:t>Activation Function (cont.)</a:t>
            </a:r>
            <a:endParaRPr/>
          </a:p>
        </p:txBody>
      </p:sp>
      <p:pic>
        <p:nvPicPr>
          <p:cNvPr id="651" name="Google Shape;65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3100" y="2385711"/>
            <a:ext cx="4294499" cy="2208088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60"/>
          <p:cNvSpPr txBox="1"/>
          <p:nvPr/>
        </p:nvSpPr>
        <p:spPr>
          <a:xfrm>
            <a:off x="6045250" y="1442150"/>
            <a:ext cx="42945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nn.softmax()</a:t>
            </a:r>
            <a:endParaRPr/>
          </a:p>
        </p:txBody>
      </p:sp>
      <p:sp>
        <p:nvSpPr>
          <p:cNvPr id="653" name="Google Shape;653;p60"/>
          <p:cNvSpPr txBox="1"/>
          <p:nvPr/>
        </p:nvSpPr>
        <p:spPr>
          <a:xfrm>
            <a:off x="1035575" y="1442150"/>
            <a:ext cx="1402800" cy="3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torch.sigmoid()</a:t>
            </a:r>
            <a:endParaRPr/>
          </a:p>
        </p:txBody>
      </p:sp>
      <p:pic>
        <p:nvPicPr>
          <p:cNvPr id="654" name="Google Shape;654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999" y="1919838"/>
            <a:ext cx="2847975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1675" y="2578150"/>
            <a:ext cx="2410600" cy="241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1"/>
          <p:cNvSpPr txBox="1"/>
          <p:nvPr>
            <p:ph type="title"/>
          </p:nvPr>
        </p:nvSpPr>
        <p:spPr>
          <a:xfrm>
            <a:off x="824000" y="1613825"/>
            <a:ext cx="72873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請問 </a:t>
            </a:r>
            <a:r>
              <a:rPr lang="zh-TW" sz="2800"/>
              <a:t>Activation Function</a:t>
            </a:r>
            <a:r>
              <a:rPr lang="zh-TW" sz="2800"/>
              <a:t> 的用意是什麼 ?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Colab</a:t>
            </a:r>
            <a:endParaRPr/>
          </a:p>
        </p:txBody>
      </p:sp>
      <p:sp>
        <p:nvSpPr>
          <p:cNvPr id="301" name="Google Shape;301;p17"/>
          <p:cNvSpPr txBox="1"/>
          <p:nvPr>
            <p:ph idx="1" type="body"/>
          </p:nvPr>
        </p:nvSpPr>
        <p:spPr>
          <a:xfrm>
            <a:off x="1303800" y="14172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grpSp>
        <p:nvGrpSpPr>
          <p:cNvPr id="302" name="Google Shape;302;p17"/>
          <p:cNvGrpSpPr/>
          <p:nvPr/>
        </p:nvGrpSpPr>
        <p:grpSpPr>
          <a:xfrm>
            <a:off x="1473023" y="1597879"/>
            <a:ext cx="6692056" cy="2718004"/>
            <a:chOff x="1944700" y="2038400"/>
            <a:chExt cx="5290999" cy="2296000"/>
          </a:xfrm>
        </p:grpSpPr>
        <p:pic>
          <p:nvPicPr>
            <p:cNvPr id="303" name="Google Shape;303;p17"/>
            <p:cNvPicPr preferRelativeResize="0"/>
            <p:nvPr/>
          </p:nvPicPr>
          <p:blipFill rotWithShape="1">
            <a:blip r:embed="rId3">
              <a:alphaModFix/>
            </a:blip>
            <a:srcRect b="58041" l="0" r="48504" t="0"/>
            <a:stretch/>
          </p:blipFill>
          <p:spPr>
            <a:xfrm>
              <a:off x="1944700" y="2038400"/>
              <a:ext cx="5290999" cy="2296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4" name="Google Shape;304;p17"/>
            <p:cNvSpPr/>
            <p:nvPr/>
          </p:nvSpPr>
          <p:spPr>
            <a:xfrm>
              <a:off x="3835950" y="2665650"/>
              <a:ext cx="1350900" cy="303300"/>
            </a:xfrm>
            <a:prstGeom prst="ellipse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6. Loss Function</a:t>
            </a:r>
            <a:endParaRPr/>
          </a:p>
        </p:txBody>
      </p:sp>
      <p:sp>
        <p:nvSpPr>
          <p:cNvPr id="666" name="Google Shape;666;p6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62"/>
          <p:cNvSpPr/>
          <p:nvPr/>
        </p:nvSpPr>
        <p:spPr>
          <a:xfrm>
            <a:off x="1303800" y="1699975"/>
            <a:ext cx="2237700" cy="7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FFFF"/>
                </a:solidFill>
              </a:rPr>
              <a:t>prediction</a:t>
            </a:r>
            <a:endParaRPr b="1" sz="3000">
              <a:solidFill>
                <a:srgbClr val="FFFFFF"/>
              </a:solidFill>
            </a:endParaRPr>
          </a:p>
        </p:txBody>
      </p:sp>
      <p:sp>
        <p:nvSpPr>
          <p:cNvPr id="668" name="Google Shape;668;p62"/>
          <p:cNvSpPr/>
          <p:nvPr/>
        </p:nvSpPr>
        <p:spPr>
          <a:xfrm>
            <a:off x="6096600" y="1699975"/>
            <a:ext cx="2237700" cy="7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FFFF"/>
                </a:solidFill>
              </a:rPr>
              <a:t>answer</a:t>
            </a:r>
            <a:endParaRPr b="1" sz="3000">
              <a:solidFill>
                <a:srgbClr val="FFFFFF"/>
              </a:solidFill>
            </a:endParaRPr>
          </a:p>
        </p:txBody>
      </p:sp>
      <p:cxnSp>
        <p:nvCxnSpPr>
          <p:cNvPr id="669" name="Google Shape;669;p62"/>
          <p:cNvCxnSpPr/>
          <p:nvPr/>
        </p:nvCxnSpPr>
        <p:spPr>
          <a:xfrm>
            <a:off x="2431300" y="2470050"/>
            <a:ext cx="0" cy="1452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0" name="Google Shape;670;p62"/>
          <p:cNvCxnSpPr/>
          <p:nvPr/>
        </p:nvCxnSpPr>
        <p:spPr>
          <a:xfrm>
            <a:off x="7240625" y="2499100"/>
            <a:ext cx="0" cy="14238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1" name="Google Shape;671;p62"/>
          <p:cNvCxnSpPr/>
          <p:nvPr/>
        </p:nvCxnSpPr>
        <p:spPr>
          <a:xfrm>
            <a:off x="2431300" y="3923000"/>
            <a:ext cx="4802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2" name="Google Shape;672;p62"/>
          <p:cNvSpPr/>
          <p:nvPr/>
        </p:nvSpPr>
        <p:spPr>
          <a:xfrm>
            <a:off x="3700188" y="3552500"/>
            <a:ext cx="2237700" cy="7410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CC0000"/>
                </a:solidFill>
              </a:rPr>
              <a:t>loss</a:t>
            </a:r>
            <a:endParaRPr sz="4000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6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Loss Function</a:t>
            </a:r>
            <a:endParaRPr/>
          </a:p>
        </p:txBody>
      </p:sp>
      <p:pic>
        <p:nvPicPr>
          <p:cNvPr id="678" name="Google Shape;67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175" y="2657538"/>
            <a:ext cx="3983000" cy="11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22300" y="2902500"/>
            <a:ext cx="2006952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Google Shape;680;p63"/>
          <p:cNvSpPr/>
          <p:nvPr/>
        </p:nvSpPr>
        <p:spPr>
          <a:xfrm>
            <a:off x="290850" y="2265600"/>
            <a:ext cx="3983100" cy="61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Cross Entropy</a:t>
            </a:r>
            <a:endParaRPr sz="2300"/>
          </a:p>
        </p:txBody>
      </p:sp>
      <p:sp>
        <p:nvSpPr>
          <p:cNvPr id="681" name="Google Shape;681;p63"/>
          <p:cNvSpPr/>
          <p:nvPr/>
        </p:nvSpPr>
        <p:spPr>
          <a:xfrm>
            <a:off x="4734225" y="2265600"/>
            <a:ext cx="3983100" cy="612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Mean Square Error</a:t>
            </a:r>
            <a:endParaRPr sz="23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4"/>
          <p:cNvSpPr txBox="1"/>
          <p:nvPr>
            <p:ph type="title"/>
          </p:nvPr>
        </p:nvSpPr>
        <p:spPr>
          <a:xfrm>
            <a:off x="824000" y="1613825"/>
            <a:ext cx="6840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請問 </a:t>
            </a:r>
            <a:r>
              <a:rPr lang="zh-TW" sz="2800"/>
              <a:t>Loss Function</a:t>
            </a:r>
            <a:r>
              <a:rPr lang="zh-TW" sz="2800"/>
              <a:t> 的用意是什麼 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6. Optimizer</a:t>
            </a:r>
            <a:endParaRPr/>
          </a:p>
        </p:txBody>
      </p:sp>
      <p:sp>
        <p:nvSpPr>
          <p:cNvPr id="692" name="Google Shape;692;p65"/>
          <p:cNvSpPr txBox="1"/>
          <p:nvPr/>
        </p:nvSpPr>
        <p:spPr>
          <a:xfrm>
            <a:off x="802050" y="1931613"/>
            <a:ext cx="2656500" cy="5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SGD-準確率梯度下降法 (stochastic gradient decent)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93" name="Google Shape;69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7325" y="2817350"/>
            <a:ext cx="1885950" cy="695325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65"/>
          <p:cNvSpPr txBox="1"/>
          <p:nvPr/>
        </p:nvSpPr>
        <p:spPr>
          <a:xfrm>
            <a:off x="5548238" y="2009025"/>
            <a:ext cx="1957200" cy="39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latin typeface="Nunito"/>
                <a:ea typeface="Nunito"/>
                <a:cs typeface="Nunito"/>
                <a:sym typeface="Nunito"/>
              </a:rPr>
              <a:t>Adam</a:t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695" name="Google Shape;695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588" y="2607800"/>
            <a:ext cx="3038475" cy="1114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6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Optimizer in loss plane</a:t>
            </a:r>
            <a:endParaRPr/>
          </a:p>
        </p:txBody>
      </p:sp>
      <p:pic>
        <p:nvPicPr>
          <p:cNvPr id="701" name="Google Shape;70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663" y="1430325"/>
            <a:ext cx="4186066" cy="3240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9729" y="1484000"/>
            <a:ext cx="4191247" cy="3133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67"/>
          <p:cNvSpPr txBox="1"/>
          <p:nvPr>
            <p:ph type="title"/>
          </p:nvPr>
        </p:nvSpPr>
        <p:spPr>
          <a:xfrm>
            <a:off x="824000" y="1613825"/>
            <a:ext cx="68406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請問 </a:t>
            </a:r>
            <a:r>
              <a:rPr lang="zh-TW" sz="2800"/>
              <a:t>Optimizer</a:t>
            </a:r>
            <a:r>
              <a:rPr lang="zh-TW" sz="2800"/>
              <a:t> 的用意是什麼 ?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BatchNormalize (cont.)</a:t>
            </a:r>
            <a:endParaRPr/>
          </a:p>
        </p:txBody>
      </p:sp>
      <p:sp>
        <p:nvSpPr>
          <p:cNvPr id="713" name="Google Shape;713;p68"/>
          <p:cNvSpPr txBox="1"/>
          <p:nvPr/>
        </p:nvSpPr>
        <p:spPr>
          <a:xfrm>
            <a:off x="1303800" y="1438950"/>
            <a:ext cx="8484300" cy="34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highlight>
                  <a:srgbClr val="FFFFFF"/>
                </a:highlight>
              </a:rPr>
              <a:t>改善</a:t>
            </a:r>
            <a:r>
              <a:rPr lang="zh-TW" sz="1800">
                <a:highlight>
                  <a:srgbClr val="FFFFFF"/>
                </a:highlight>
              </a:rPr>
              <a:t>: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highlight>
                  <a:srgbClr val="FFFFFF"/>
                </a:highlight>
              </a:rPr>
              <a:t> 	learning rate 可以設大一點</a:t>
            </a:r>
            <a:endParaRPr sz="18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highlight>
                  <a:srgbClr val="FFFFFF"/>
                </a:highlight>
              </a:rPr>
              <a:t>	防止層數深時gradient vanishing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6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BatchNormalize (</a:t>
            </a:r>
            <a:r>
              <a:rPr lang="zh-TW"/>
              <a:t>補充)</a:t>
            </a:r>
            <a:endParaRPr/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263" y="2241775"/>
            <a:ext cx="8753475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 txBox="1"/>
          <p:nvPr/>
        </p:nvSpPr>
        <p:spPr>
          <a:xfrm>
            <a:off x="2147413" y="1418000"/>
            <a:ext cx="48492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/>
              <a:t>Feature scaling</a:t>
            </a:r>
            <a:endParaRPr sz="2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7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BatchNormalize (cont.)</a:t>
            </a:r>
            <a:endParaRPr/>
          </a:p>
        </p:txBody>
      </p:sp>
      <p:pic>
        <p:nvPicPr>
          <p:cNvPr id="726" name="Google Shape;72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450" y="1913300"/>
            <a:ext cx="4229100" cy="266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0"/>
          <p:cNvSpPr txBox="1"/>
          <p:nvPr/>
        </p:nvSpPr>
        <p:spPr>
          <a:xfrm>
            <a:off x="2993700" y="1317150"/>
            <a:ext cx="3156600" cy="48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Internal Covariate Shift</a:t>
            </a:r>
            <a:endParaRPr/>
          </a:p>
        </p:txBody>
      </p:sp>
      <p:sp>
        <p:nvSpPr>
          <p:cNvPr id="728" name="Google Shape;728;p70"/>
          <p:cNvSpPr txBox="1"/>
          <p:nvPr/>
        </p:nvSpPr>
        <p:spPr>
          <a:xfrm>
            <a:off x="5187650" y="1618850"/>
            <a:ext cx="3644700" cy="4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71"/>
          <p:cNvSpPr txBox="1"/>
          <p:nvPr>
            <p:ph type="title"/>
          </p:nvPr>
        </p:nvSpPr>
        <p:spPr>
          <a:xfrm>
            <a:off x="824000" y="1613825"/>
            <a:ext cx="6898500" cy="187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Mnist </a:t>
            </a:r>
            <a:r>
              <a:rPr lang="zh-TW"/>
              <a:t>實作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掛接雲端硬碟</a:t>
            </a:r>
            <a:endParaRPr/>
          </a:p>
        </p:txBody>
      </p:sp>
      <p:sp>
        <p:nvSpPr>
          <p:cNvPr id="310" name="Google Shape;310;p18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1" name="Google Shape;31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373538"/>
            <a:ext cx="8096227" cy="3622225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8"/>
          <p:cNvSpPr/>
          <p:nvPr/>
        </p:nvSpPr>
        <p:spPr>
          <a:xfrm>
            <a:off x="459250" y="2648300"/>
            <a:ext cx="382800" cy="3522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Import lib</a:t>
            </a:r>
            <a:endParaRPr/>
          </a:p>
        </p:txBody>
      </p:sp>
      <p:sp>
        <p:nvSpPr>
          <p:cNvPr id="739" name="Google Shape;739;p72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762" y="2029950"/>
            <a:ext cx="7798475" cy="18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Dataset</a:t>
            </a:r>
            <a:endParaRPr/>
          </a:p>
        </p:txBody>
      </p:sp>
      <p:pic>
        <p:nvPicPr>
          <p:cNvPr id="746" name="Google Shape;74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52" y="2262725"/>
            <a:ext cx="8385000" cy="9177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7" name="Google Shape;747;p73"/>
          <p:cNvGrpSpPr/>
          <p:nvPr/>
        </p:nvGrpSpPr>
        <p:grpSpPr>
          <a:xfrm>
            <a:off x="3107300" y="1928275"/>
            <a:ext cx="1139100" cy="547900"/>
            <a:chOff x="3107300" y="2153400"/>
            <a:chExt cx="1139100" cy="547900"/>
          </a:xfrm>
        </p:grpSpPr>
        <p:sp>
          <p:nvSpPr>
            <p:cNvPr id="748" name="Google Shape;748;p73"/>
            <p:cNvSpPr txBox="1"/>
            <p:nvPr/>
          </p:nvSpPr>
          <p:spPr>
            <a:xfrm>
              <a:off x="3107300" y="2153400"/>
              <a:ext cx="1139100" cy="3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>
                  <a:solidFill>
                    <a:srgbClr val="0B5394"/>
                  </a:solidFill>
                  <a:latin typeface="Nunito"/>
                  <a:ea typeface="Nunito"/>
                  <a:cs typeface="Nunito"/>
                  <a:sym typeface="Nunito"/>
                </a:rPr>
                <a:t>存放資料夾</a:t>
              </a:r>
              <a:endParaRPr>
                <a:solidFill>
                  <a:srgbClr val="0B5394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  <p:sp>
          <p:nvSpPr>
            <p:cNvPr id="749" name="Google Shape;749;p73"/>
            <p:cNvSpPr/>
            <p:nvPr/>
          </p:nvSpPr>
          <p:spPr>
            <a:xfrm>
              <a:off x="3107300" y="2496700"/>
              <a:ext cx="1139100" cy="2046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3D85C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0" name="Google Shape;750;p73"/>
          <p:cNvGrpSpPr/>
          <p:nvPr/>
        </p:nvGrpSpPr>
        <p:grpSpPr>
          <a:xfrm>
            <a:off x="6780700" y="1698575"/>
            <a:ext cx="1596300" cy="764050"/>
            <a:chOff x="6780700" y="1923700"/>
            <a:chExt cx="1596300" cy="764050"/>
          </a:xfrm>
        </p:grpSpPr>
        <p:sp>
          <p:nvSpPr>
            <p:cNvPr id="751" name="Google Shape;751;p73"/>
            <p:cNvSpPr/>
            <p:nvPr/>
          </p:nvSpPr>
          <p:spPr>
            <a:xfrm>
              <a:off x="6780700" y="2476250"/>
              <a:ext cx="1596300" cy="211500"/>
            </a:xfrm>
            <a:prstGeom prst="roundRect">
              <a:avLst>
                <a:gd fmla="val 16667" name="adj"/>
              </a:avLst>
            </a:prstGeom>
            <a:noFill/>
            <a:ln cap="flat" cmpd="sng" w="9525">
              <a:solidFill>
                <a:srgbClr val="CC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73"/>
            <p:cNvSpPr txBox="1"/>
            <p:nvPr/>
          </p:nvSpPr>
          <p:spPr>
            <a:xfrm>
              <a:off x="7311100" y="1923700"/>
              <a:ext cx="535500" cy="51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2900">
                  <a:solidFill>
                    <a:srgbClr val="CC0000"/>
                  </a:solidFill>
                  <a:latin typeface="Nunito"/>
                  <a:ea typeface="Nunito"/>
                  <a:cs typeface="Nunito"/>
                  <a:sym typeface="Nunito"/>
                </a:rPr>
                <a:t>？</a:t>
              </a:r>
              <a:endParaRPr sz="2900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endParaRPr>
            </a:p>
          </p:txBody>
        </p:sp>
      </p:grpSp>
      <p:pic>
        <p:nvPicPr>
          <p:cNvPr id="753" name="Google Shape;753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550" y="3407900"/>
            <a:ext cx="4387350" cy="60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7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Augmentation</a:t>
            </a:r>
            <a:endParaRPr/>
          </a:p>
        </p:txBody>
      </p:sp>
      <p:sp>
        <p:nvSpPr>
          <p:cNvPr id="759" name="Google Shape;759;p74"/>
          <p:cNvSpPr txBox="1"/>
          <p:nvPr>
            <p:ph idx="1" type="body"/>
          </p:nvPr>
        </p:nvSpPr>
        <p:spPr>
          <a:xfrm>
            <a:off x="1303800" y="178542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Ex. Resize, Flip, Rotation, Crop, …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https://pytorch.org/docs/stable/torchvision/transforms.html</a:t>
            </a:r>
            <a:endParaRPr/>
          </a:p>
        </p:txBody>
      </p:sp>
      <p:pic>
        <p:nvPicPr>
          <p:cNvPr id="760" name="Google Shape;76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98250"/>
            <a:ext cx="8839199" cy="199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75">
            <a:hlinkClick/>
          </p:cNvPr>
          <p:cNvSpPr txBox="1"/>
          <p:nvPr>
            <p:ph type="title"/>
          </p:nvPr>
        </p:nvSpPr>
        <p:spPr>
          <a:xfrm>
            <a:off x="1303800" y="598575"/>
            <a:ext cx="1247700" cy="6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</a:t>
            </a:r>
            <a:endParaRPr/>
          </a:p>
        </p:txBody>
      </p:sp>
      <p:pic>
        <p:nvPicPr>
          <p:cNvPr id="766" name="Google Shape;76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0000" y="2136951"/>
            <a:ext cx="7360526" cy="1721325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5">
            <a:hlinkClick action="ppaction://hlinksldjump" r:id="rId4"/>
          </p:cNvPr>
          <p:cNvSpPr/>
          <p:nvPr/>
        </p:nvSpPr>
        <p:spPr>
          <a:xfrm>
            <a:off x="1978250" y="2305675"/>
            <a:ext cx="791400" cy="14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75">
            <a:hlinkClick action="ppaction://hlinksldjump" r:id="rId5"/>
          </p:cNvPr>
          <p:cNvSpPr/>
          <p:nvPr/>
        </p:nvSpPr>
        <p:spPr>
          <a:xfrm>
            <a:off x="1978250" y="2478525"/>
            <a:ext cx="620700" cy="14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9" name="Google Shape;769;p75">
            <a:hlinkClick/>
          </p:cNvPr>
          <p:cNvSpPr/>
          <p:nvPr/>
        </p:nvSpPr>
        <p:spPr>
          <a:xfrm>
            <a:off x="1978250" y="2651375"/>
            <a:ext cx="1050600" cy="14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0" name="Google Shape;770;p75">
            <a:hlinkClick action="ppaction://hlinksldjump" r:id="rId6"/>
          </p:cNvPr>
          <p:cNvSpPr/>
          <p:nvPr/>
        </p:nvSpPr>
        <p:spPr>
          <a:xfrm>
            <a:off x="1978250" y="3524750"/>
            <a:ext cx="791400" cy="14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1" name="Google Shape;771;p75">
            <a:hlinkClick action="ppaction://hlinksldjump" r:id="rId7"/>
          </p:cNvPr>
          <p:cNvSpPr/>
          <p:nvPr/>
        </p:nvSpPr>
        <p:spPr>
          <a:xfrm>
            <a:off x="1978250" y="3342700"/>
            <a:ext cx="866400" cy="14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p76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Model </a:t>
            </a:r>
            <a:r>
              <a:rPr lang="zh-TW"/>
              <a:t>architecture</a:t>
            </a:r>
            <a:endParaRPr/>
          </a:p>
        </p:txBody>
      </p:sp>
      <p:pic>
        <p:nvPicPr>
          <p:cNvPr id="777" name="Google Shape;77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775" y="1533875"/>
            <a:ext cx="5216425" cy="332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p77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Hyper parameters</a:t>
            </a:r>
            <a:endParaRPr/>
          </a:p>
        </p:txBody>
      </p:sp>
      <p:pic>
        <p:nvPicPr>
          <p:cNvPr id="783" name="Google Shape;783;p77"/>
          <p:cNvPicPr preferRelativeResize="0"/>
          <p:nvPr/>
        </p:nvPicPr>
        <p:blipFill rotWithShape="1">
          <a:blip r:embed="rId3">
            <a:alphaModFix/>
          </a:blip>
          <a:srcRect b="39415" l="0" r="28202" t="0"/>
          <a:stretch/>
        </p:blipFill>
        <p:spPr>
          <a:xfrm>
            <a:off x="1088609" y="2578118"/>
            <a:ext cx="7133840" cy="668852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77">
            <a:hlinkClick action="ppaction://hlinksldjump" r:id="rId4"/>
          </p:cNvPr>
          <p:cNvSpPr/>
          <p:nvPr/>
        </p:nvSpPr>
        <p:spPr>
          <a:xfrm>
            <a:off x="1082732" y="2618430"/>
            <a:ext cx="1031629" cy="185346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77"/>
          <p:cNvSpPr txBox="1"/>
          <p:nvPr/>
        </p:nvSpPr>
        <p:spPr>
          <a:xfrm>
            <a:off x="921574" y="2247709"/>
            <a:ext cx="1490919" cy="4351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loss function</a:t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78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Training</a:t>
            </a:r>
            <a:endParaRPr/>
          </a:p>
        </p:txBody>
      </p:sp>
      <p:pic>
        <p:nvPicPr>
          <p:cNvPr id="791" name="Google Shape;79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4588" y="1740199"/>
            <a:ext cx="4334825" cy="2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792" name="Google Shape;792;p78"/>
          <p:cNvSpPr/>
          <p:nvPr/>
        </p:nvSpPr>
        <p:spPr>
          <a:xfrm>
            <a:off x="2633150" y="2967400"/>
            <a:ext cx="832200" cy="17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3" name="Google Shape;793;p78"/>
          <p:cNvCxnSpPr>
            <a:stCxn id="792" idx="1"/>
          </p:cNvCxnSpPr>
          <p:nvPr/>
        </p:nvCxnSpPr>
        <p:spPr>
          <a:xfrm rot="10800000">
            <a:off x="1971350" y="2790100"/>
            <a:ext cx="661800" cy="2625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4" name="Google Shape;794;p78"/>
          <p:cNvSpPr txBox="1"/>
          <p:nvPr/>
        </p:nvSpPr>
        <p:spPr>
          <a:xfrm>
            <a:off x="81825" y="2449000"/>
            <a:ext cx="26469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accuracy = correct / total data</a:t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795" name="Google Shape;795;p78"/>
          <p:cNvSpPr/>
          <p:nvPr/>
        </p:nvSpPr>
        <p:spPr>
          <a:xfrm>
            <a:off x="2633150" y="3897450"/>
            <a:ext cx="1527900" cy="170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96" name="Google Shape;796;p78"/>
          <p:cNvCxnSpPr>
            <a:stCxn id="795" idx="1"/>
          </p:cNvCxnSpPr>
          <p:nvPr/>
        </p:nvCxnSpPr>
        <p:spPr>
          <a:xfrm flipH="1">
            <a:off x="2087450" y="3982650"/>
            <a:ext cx="545700" cy="274200"/>
          </a:xfrm>
          <a:prstGeom prst="straightConnector1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7" name="Google Shape;797;p78"/>
          <p:cNvSpPr txBox="1"/>
          <p:nvPr/>
        </p:nvSpPr>
        <p:spPr>
          <a:xfrm>
            <a:off x="206925" y="4184025"/>
            <a:ext cx="2828700" cy="5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average loss</a:t>
            </a:r>
            <a:r>
              <a:rPr lang="zh-TW">
                <a:solidFill>
                  <a:srgbClr val="CC0000"/>
                </a:solidFill>
                <a:latin typeface="Nunito"/>
                <a:ea typeface="Nunito"/>
                <a:cs typeface="Nunito"/>
                <a:sym typeface="Nunito"/>
              </a:rPr>
              <a:t> = mean(total loss)</a:t>
            </a:r>
            <a:endParaRPr>
              <a:solidFill>
                <a:srgbClr val="CC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7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Result</a:t>
            </a:r>
            <a:endParaRPr/>
          </a:p>
        </p:txBody>
      </p:sp>
      <p:pic>
        <p:nvPicPr>
          <p:cNvPr id="803" name="Google Shape;80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75" y="1882775"/>
            <a:ext cx="4342124" cy="266308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9625" y="1835000"/>
            <a:ext cx="4342125" cy="284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8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Try yourself</a:t>
            </a:r>
            <a:r>
              <a:rPr lang="zh-TW"/>
              <a:t> ( LeNet )</a:t>
            </a:r>
            <a:endParaRPr/>
          </a:p>
        </p:txBody>
      </p:sp>
      <p:sp>
        <p:nvSpPr>
          <p:cNvPr id="810" name="Google Shape;810;p8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11" name="Google Shape;81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288" y="1745463"/>
            <a:ext cx="8353425" cy="250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p8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LeNet</a:t>
            </a:r>
            <a:endParaRPr/>
          </a:p>
        </p:txBody>
      </p:sp>
      <p:sp>
        <p:nvSpPr>
          <p:cNvPr id="817" name="Google Shape;817;p81"/>
          <p:cNvSpPr txBox="1"/>
          <p:nvPr>
            <p:ph idx="1" type="body"/>
          </p:nvPr>
        </p:nvSpPr>
        <p:spPr>
          <a:xfrm>
            <a:off x="1754050" y="121910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zh-TW"/>
              <a:t>Hint : Tanh --&gt; torch.nn.Tanh()</a:t>
            </a:r>
            <a:endParaRPr/>
          </a:p>
        </p:txBody>
      </p:sp>
      <p:pic>
        <p:nvPicPr>
          <p:cNvPr id="818" name="Google Shape;818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625" y="1661425"/>
            <a:ext cx="4764749" cy="33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19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掛接雲端硬碟</a:t>
            </a:r>
            <a:endParaRPr/>
          </a:p>
        </p:txBody>
      </p:sp>
      <p:sp>
        <p:nvSpPr>
          <p:cNvPr id="318" name="Google Shape;318;p19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19" name="Google Shape;31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025" y="1375261"/>
            <a:ext cx="8097950" cy="3618776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19"/>
          <p:cNvSpPr/>
          <p:nvPr/>
        </p:nvSpPr>
        <p:spPr>
          <a:xfrm>
            <a:off x="1362425" y="2035975"/>
            <a:ext cx="336900" cy="275700"/>
          </a:xfrm>
          <a:prstGeom prst="ellipse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圖形辨識架構簡介</a:t>
            </a:r>
            <a:endParaRPr/>
          </a:p>
        </p:txBody>
      </p:sp>
      <p:sp>
        <p:nvSpPr>
          <p:cNvPr id="824" name="Google Shape;824;p82"/>
          <p:cNvSpPr txBox="1"/>
          <p:nvPr>
            <p:ph idx="1" type="body"/>
          </p:nvPr>
        </p:nvSpPr>
        <p:spPr>
          <a:xfrm>
            <a:off x="1303800" y="1764575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7800" lvl="0" marL="3600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LeNet</a:t>
            </a:r>
            <a:endParaRPr/>
          </a:p>
          <a:p>
            <a:pPr indent="-177800" lvl="0" marL="3600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AlexNet </a:t>
            </a:r>
            <a:endParaRPr/>
          </a:p>
          <a:p>
            <a:pPr indent="-174625" lvl="1" marL="6300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特色:啟用非線性激活函數，使用dropout技術</a:t>
            </a:r>
            <a:endParaRPr/>
          </a:p>
          <a:p>
            <a:pPr indent="-177800" lvl="0" marL="3600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VGG</a:t>
            </a:r>
            <a:endParaRPr/>
          </a:p>
          <a:p>
            <a:pPr indent="-174625" lvl="1" marL="6300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特色:利用較小的卷積核來替代較大的卷積核，提高效能</a:t>
            </a:r>
            <a:endParaRPr/>
          </a:p>
          <a:p>
            <a:pPr indent="-177800" lvl="0" marL="3600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InceptionNet </a:t>
            </a:r>
            <a:endParaRPr/>
          </a:p>
          <a:p>
            <a:pPr indent="-174625" lvl="1" marL="6300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特色: 加寬網路獲得更多的特徵</a:t>
            </a:r>
            <a:endParaRPr/>
          </a:p>
          <a:p>
            <a:pPr indent="-177800" lvl="0" marL="3600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ResNet</a:t>
            </a:r>
            <a:endParaRPr/>
          </a:p>
          <a:p>
            <a:pPr indent="-174625" lvl="1" marL="6300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特色: 解決梯度消失</a:t>
            </a:r>
            <a:endParaRPr/>
          </a:p>
          <a:p>
            <a:pPr indent="-177800" lvl="0" marL="360000" rtl="0" algn="l">
              <a:spcBef>
                <a:spcPts val="0"/>
              </a:spcBef>
              <a:spcAft>
                <a:spcPts val="0"/>
              </a:spcAft>
              <a:buSzPts val="1300"/>
              <a:buAutoNum type="arabicPeriod"/>
            </a:pPr>
            <a:r>
              <a:rPr lang="zh-TW"/>
              <a:t>EfficientNet</a:t>
            </a:r>
            <a:endParaRPr/>
          </a:p>
          <a:p>
            <a:pPr indent="-174625" lvl="1" marL="630000" rtl="0" algn="l">
              <a:spcBef>
                <a:spcPts val="0"/>
              </a:spcBef>
              <a:spcAft>
                <a:spcPts val="0"/>
              </a:spcAft>
              <a:buSzPts val="1100"/>
              <a:buAutoNum type="alphaLcPeriod"/>
            </a:pPr>
            <a:r>
              <a:rPr lang="zh-TW"/>
              <a:t>特色:使用了深度、寬度、輸入圖片解析度共同調節技術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p8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ALexNet </a:t>
            </a:r>
            <a:endParaRPr/>
          </a:p>
        </p:txBody>
      </p:sp>
      <p:pic>
        <p:nvPicPr>
          <p:cNvPr id="830" name="Google Shape;83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7875"/>
            <a:ext cx="8839202" cy="31049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84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VGG-16</a:t>
            </a:r>
            <a:endParaRPr/>
          </a:p>
        </p:txBody>
      </p:sp>
      <p:pic>
        <p:nvPicPr>
          <p:cNvPr id="836" name="Google Shape;83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725" y="1208400"/>
            <a:ext cx="6876625" cy="387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8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Reference</a:t>
            </a:r>
            <a:endParaRPr/>
          </a:p>
        </p:txBody>
      </p:sp>
      <p:sp>
        <p:nvSpPr>
          <p:cNvPr id="842" name="Google Shape;842;p85"/>
          <p:cNvSpPr txBox="1"/>
          <p:nvPr>
            <p:ph idx="1" type="body"/>
          </p:nvPr>
        </p:nvSpPr>
        <p:spPr>
          <a:xfrm>
            <a:off x="1303800" y="1383250"/>
            <a:ext cx="7030500" cy="360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3"/>
              </a:rPr>
              <a:t>https://medium.com/@chenchoulo/convolution-neural-network-cnn-175d924bfcc1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4"/>
              </a:rPr>
              <a:t>https://clay-atlas.com/blog/2019/09/28/%E4%BD%BF%E7%94%A8-cnn-%E9%80%B2%E8%A1%8C-mnist-%E7%9A%84%E6%89%8B%E5%AF%AB%E6%95%B8%E5%AD%97%E8%BE%A8%E8%AD%98-by-keras-%E5%AF%A6%E6%88%B0%E7%AF%87/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hlink"/>
                </a:solidFill>
                <a:hlinkClick r:id="rId5"/>
              </a:rPr>
              <a:t>https://medium.com/@rgnuj122/lenet%E6%89%8B%E6%8A%8A%E6%89%8B%E5%AF%A6%E4%BD%9C%E6%95%99%E5%AD%B8-1c2f149c822f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accent5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https://medium.com/jameslearningnote/%E8%B3%87%E6%96%99%E5%88%86%E6%9E%90-%E6%A9%9F%E5%99%A8%E5%AD%B8%E7%BF%92-%E7%AC%AC5-1%E8%AC%9B-%E5%8D%B7%E7%A9%8D%E7%A5%9E%E7%B6%93%E7%B6%B2%E7%B5%A1%E4%BB%8B%E7%B4%B9-convolutional-neural-network-4f8249d65d4f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zh-TW" u="sng">
                <a:solidFill>
                  <a:schemeClr val="accent5"/>
                </a:solid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https://hackmd.io/@overkill8927/SyyCBk3Mr?type=view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Google Shape;32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75" y="1357063"/>
            <a:ext cx="8113248" cy="365517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20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掛接雲端硬碟</a:t>
            </a:r>
            <a:endParaRPr/>
          </a:p>
        </p:txBody>
      </p:sp>
      <p:sp>
        <p:nvSpPr>
          <p:cNvPr id="327" name="Google Shape;327;p20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20"/>
          <p:cNvSpPr/>
          <p:nvPr/>
        </p:nvSpPr>
        <p:spPr>
          <a:xfrm>
            <a:off x="2219675" y="2724825"/>
            <a:ext cx="505200" cy="2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Google Shape;33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375" y="1382375"/>
            <a:ext cx="8113248" cy="3629851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2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掛接雲端硬碟</a:t>
            </a:r>
            <a:endParaRPr/>
          </a:p>
        </p:txBody>
      </p:sp>
      <p:sp>
        <p:nvSpPr>
          <p:cNvPr id="335" name="Google Shape;335;p21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21"/>
          <p:cNvSpPr/>
          <p:nvPr/>
        </p:nvSpPr>
        <p:spPr>
          <a:xfrm rot="5400000">
            <a:off x="5954825" y="2648275"/>
            <a:ext cx="505200" cy="27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